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358195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2739302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333279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106797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380876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4226559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270022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3983986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1354690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223677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CB83E9-9A3D-4CA5-9EB6-FFC241651094}" type="datetimeFigureOut">
              <a:rPr lang="es-ES" smtClean="0"/>
              <a:t>21/09/2012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1991987-F0CF-488F-86A9-EDDBEF4D81DF}" type="slidenum">
              <a:rPr lang="es-ES" smtClean="0"/>
              <a:t>‹Nº›</a:t>
            </a:fld>
            <a:endParaRPr lang="es-ES" dirty="0"/>
          </a:p>
        </p:txBody>
      </p:sp>
    </p:spTree>
    <p:extLst>
      <p:ext uri="{BB962C8B-B14F-4D97-AF65-F5344CB8AC3E}">
        <p14:creationId xmlns:p14="http://schemas.microsoft.com/office/powerpoint/2010/main" val="234692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B83E9-9A3D-4CA5-9EB6-FFC241651094}" type="datetimeFigureOut">
              <a:rPr lang="es-ES" smtClean="0"/>
              <a:t>21/09/2012</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91987-F0CF-488F-86A9-EDDBEF4D81DF}" type="slidenum">
              <a:rPr lang="es-ES" smtClean="0"/>
              <a:t>‹Nº›</a:t>
            </a:fld>
            <a:endParaRPr lang="es-ES" dirty="0"/>
          </a:p>
        </p:txBody>
      </p:sp>
    </p:spTree>
    <p:extLst>
      <p:ext uri="{BB962C8B-B14F-4D97-AF65-F5344CB8AC3E}">
        <p14:creationId xmlns:p14="http://schemas.microsoft.com/office/powerpoint/2010/main" val="2972177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ELEMENTOS ACTIVOS DE LAS REDES</a:t>
            </a:r>
            <a:endParaRPr lang="es-ES" dirty="0"/>
          </a:p>
        </p:txBody>
      </p:sp>
      <p:sp>
        <p:nvSpPr>
          <p:cNvPr id="3" name="2 Subtítulo"/>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3010813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068960"/>
            <a:ext cx="8229600" cy="3312368"/>
          </a:xfrm>
        </p:spPr>
        <p:txBody>
          <a:bodyPr>
            <a:normAutofit fontScale="85000" lnSpcReduction="20000"/>
          </a:bodyPr>
          <a:lstStyle/>
          <a:p>
            <a:r>
              <a:rPr lang="es-ES" dirty="0"/>
              <a:t>Dependiendo del firewall que tengamos también podremos permitir algunos accesos a la red local desde Internet si el usuario se ha autentificado como usuario de la red local. Un firewall puede ser un dispositivo software o hardware, es decir, un aparatito que se conecta entre la red y el cable de la conexión a Internet, o bien un programa que se instala en la máquina que tiene el modem que conecta con </a:t>
            </a:r>
            <a:r>
              <a:rPr lang="es-ES" dirty="0" smtClean="0"/>
              <a:t>Internet.</a:t>
            </a:r>
            <a:endParaRPr lang="es-ES" dirty="0"/>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611560" y="548680"/>
            <a:ext cx="3528392" cy="2232248"/>
          </a:xfrm>
          <a:prstGeom prst="rect">
            <a:avLst/>
          </a:prstGeom>
          <a:noFill/>
          <a:ln>
            <a:noFill/>
          </a:ln>
        </p:spPr>
      </p:pic>
      <p:pic>
        <p:nvPicPr>
          <p:cNvPr id="5" name="4 Imagen"/>
          <p:cNvPicPr/>
          <p:nvPr/>
        </p:nvPicPr>
        <p:blipFill>
          <a:blip r:embed="rId3">
            <a:extLst>
              <a:ext uri="{28A0092B-C50C-407E-A947-70E740481C1C}">
                <a14:useLocalDpi xmlns:a14="http://schemas.microsoft.com/office/drawing/2010/main" val="0"/>
              </a:ext>
            </a:extLst>
          </a:blip>
          <a:srcRect/>
          <a:stretch>
            <a:fillRect/>
          </a:stretch>
        </p:blipFill>
        <p:spPr bwMode="auto">
          <a:xfrm>
            <a:off x="4499992" y="381417"/>
            <a:ext cx="3600400" cy="2380481"/>
          </a:xfrm>
          <a:prstGeom prst="rect">
            <a:avLst/>
          </a:prstGeom>
          <a:noFill/>
          <a:ln>
            <a:noFill/>
          </a:ln>
        </p:spPr>
      </p:pic>
    </p:spTree>
    <p:extLst>
      <p:ext uri="{BB962C8B-B14F-4D97-AF65-F5344CB8AC3E}">
        <p14:creationId xmlns:p14="http://schemas.microsoft.com/office/powerpoint/2010/main" val="349092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TIPOS DE FIREWALL</a:t>
            </a:r>
            <a:endParaRPr lang="es-ES" dirty="0"/>
          </a:p>
        </p:txBody>
      </p:sp>
      <p:sp>
        <p:nvSpPr>
          <p:cNvPr id="3" name="2 Marcador de contenido"/>
          <p:cNvSpPr>
            <a:spLocks noGrp="1"/>
          </p:cNvSpPr>
          <p:nvPr>
            <p:ph idx="1"/>
          </p:nvPr>
        </p:nvSpPr>
        <p:spPr>
          <a:xfrm>
            <a:off x="467544" y="1412776"/>
            <a:ext cx="8229600" cy="5040560"/>
          </a:xfrm>
        </p:spPr>
        <p:txBody>
          <a:bodyPr>
            <a:normAutofit fontScale="47500" lnSpcReduction="20000"/>
          </a:bodyPr>
          <a:lstStyle/>
          <a:p>
            <a:r>
              <a:rPr lang="es-ES" sz="4200" dirty="0"/>
              <a:t>Firewall de Capa de Red o de Filtrado de Paquetes: Funciona a nivel de red (capa 3 del modelo OSI, capa 2 del </a:t>
            </a:r>
            <a:r>
              <a:rPr lang="es-ES" sz="4200" dirty="0" err="1"/>
              <a:t>stack</a:t>
            </a:r>
            <a:r>
              <a:rPr lang="es-ES" sz="4200" dirty="0"/>
              <a:t> de protocolos TCP/IP) como filtro de paquetes IP. A este nivel se pueden realizar filtros según los distintos campos de los paquetes IP: dirección IP origen, dirección IP destino. A menudo en este tipo de cortafuegos se permiten filtrados según campos de nivel de transporte (capa 3 TCP/IP, capa 4 Modelo OSI), como el puerto origen y destino, o a nivel de enlace de datos </a:t>
            </a:r>
            <a:r>
              <a:rPr lang="es-ES" sz="4200" dirty="0" smtClean="0"/>
              <a:t>como </a:t>
            </a:r>
            <a:r>
              <a:rPr lang="es-ES" sz="4200" dirty="0"/>
              <a:t>la dirección MAC.</a:t>
            </a:r>
          </a:p>
          <a:p>
            <a:r>
              <a:rPr lang="es-ES" sz="4200" dirty="0"/>
              <a:t>Firewall de Capa de Aplicación: Trabaja en el nivel de aplicación (nivel 7), de manera que los filtrados se pueden adaptar a características propias de los protocolos de este nivel. Por ejemplo, si se trata de tráfico HTTP, se pueden realizar filtrados según la URL a la que se está intentando acceder. Un firewall a nivel 7 de tráfico HTTP suele denominarse Proxy, y permite que los computadores de una organización entren a Internet de una forma controlada.</a:t>
            </a:r>
          </a:p>
          <a:p>
            <a:r>
              <a:rPr lang="es-ES" sz="4200" dirty="0"/>
              <a:t>Firewall Personal: Es un caso particular de cortafuegos que se instala como software en un computador, filtrando las comunicaciones entre dicho computador y el resto de la red y viceversa.</a:t>
            </a:r>
          </a:p>
          <a:p>
            <a:endParaRPr lang="es-ES" dirty="0"/>
          </a:p>
        </p:txBody>
      </p:sp>
    </p:spTree>
    <p:extLst>
      <p:ext uri="{BB962C8B-B14F-4D97-AF65-F5344CB8AC3E}">
        <p14:creationId xmlns:p14="http://schemas.microsoft.com/office/powerpoint/2010/main" val="217818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CONCENTRADOR</a:t>
            </a:r>
            <a:endParaRPr lang="es-ES" dirty="0"/>
          </a:p>
        </p:txBody>
      </p:sp>
      <p:sp>
        <p:nvSpPr>
          <p:cNvPr id="3" name="2 Marcador de contenido"/>
          <p:cNvSpPr>
            <a:spLocks noGrp="1"/>
          </p:cNvSpPr>
          <p:nvPr>
            <p:ph idx="1"/>
          </p:nvPr>
        </p:nvSpPr>
        <p:spPr>
          <a:xfrm>
            <a:off x="457200" y="1950374"/>
            <a:ext cx="8229600" cy="4175790"/>
          </a:xfrm>
        </p:spPr>
        <p:txBody>
          <a:bodyPr>
            <a:normAutofit fontScale="85000" lnSpcReduction="20000"/>
          </a:bodyPr>
          <a:lstStyle/>
          <a:p>
            <a:r>
              <a:rPr lang="es-ES" dirty="0"/>
              <a:t>Un concentrador es un dispositivo que permite centralizar el cableado de una red.</a:t>
            </a:r>
          </a:p>
          <a:p>
            <a:r>
              <a:rPr lang="es-ES" dirty="0"/>
              <a:t>También conocido con el nombre de </a:t>
            </a:r>
            <a:r>
              <a:rPr lang="es-ES" dirty="0" err="1"/>
              <a:t>hub</a:t>
            </a:r>
            <a:r>
              <a:rPr lang="es-ES" dirty="0"/>
              <a:t>. Un concentrador funciona repitiendo cada paquete de datos en cada uno de los puertos con los que cuenta, excepto en el que ha recibido el paquete, de forma que todos los puntos tienen acceso a los datos</a:t>
            </a:r>
            <a:r>
              <a:rPr lang="es-ES" dirty="0" smtClean="0"/>
              <a:t>.</a:t>
            </a:r>
          </a:p>
          <a:p>
            <a:r>
              <a:rPr lang="es-ES" dirty="0"/>
              <a:t>Dentro del modelo OSI el concentrador opera a nivel de la capa física, al igual que los repetidores, y puede ser implementado utilizando únicamente tecnología analógica. </a:t>
            </a:r>
          </a:p>
        </p:txBody>
      </p:sp>
      <p:pic>
        <p:nvPicPr>
          <p:cNvPr id="6" name="5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534099"/>
            <a:ext cx="1383030" cy="969645"/>
          </a:xfrm>
          <a:prstGeom prst="rect">
            <a:avLst/>
          </a:prstGeom>
          <a:noFill/>
          <a:ln>
            <a:noFill/>
          </a:ln>
        </p:spPr>
      </p:pic>
      <p:pic>
        <p:nvPicPr>
          <p:cNvPr id="4098" name="Picture 2" descr="http://t1.gstatic.com/images?q=tbn:ANd9GcTFMpIra13o6jspfRJLVPaDhpgPBDxHG8vTpnXn8a97K47Uj5Z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7452" y="0"/>
            <a:ext cx="2276475" cy="200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615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77500" lnSpcReduction="20000"/>
          </a:bodyPr>
          <a:lstStyle/>
          <a:p>
            <a:pPr marL="0" indent="0">
              <a:buNone/>
            </a:pPr>
            <a:r>
              <a:rPr lang="es-ES" dirty="0"/>
              <a:t>Existen 3 clases.</a:t>
            </a:r>
          </a:p>
          <a:p>
            <a:r>
              <a:rPr lang="es-ES" b="1" dirty="0"/>
              <a:t>Pasivo: </a:t>
            </a:r>
            <a:r>
              <a:rPr lang="es-ES" dirty="0"/>
              <a:t>No necesita energía eléctrica.</a:t>
            </a:r>
          </a:p>
          <a:p>
            <a:r>
              <a:rPr lang="es-ES" b="1" dirty="0"/>
              <a:t>Activo</a:t>
            </a:r>
            <a:r>
              <a:rPr lang="es-ES" dirty="0"/>
              <a:t>: Necesita alimentación.</a:t>
            </a:r>
          </a:p>
          <a:p>
            <a:r>
              <a:rPr lang="es-ES" b="1" dirty="0"/>
              <a:t>Inteligente: </a:t>
            </a:r>
            <a:r>
              <a:rPr lang="es-ES" dirty="0"/>
              <a:t>También llamados </a:t>
            </a:r>
            <a:r>
              <a:rPr lang="es-ES" dirty="0" err="1"/>
              <a:t>smart</a:t>
            </a:r>
            <a:r>
              <a:rPr lang="es-ES" dirty="0"/>
              <a:t> </a:t>
            </a:r>
            <a:r>
              <a:rPr lang="es-ES" dirty="0" err="1"/>
              <a:t>hubs</a:t>
            </a:r>
            <a:r>
              <a:rPr lang="es-ES" dirty="0"/>
              <a:t>, son </a:t>
            </a:r>
            <a:r>
              <a:rPr lang="es-ES" dirty="0" err="1"/>
              <a:t>hubs</a:t>
            </a:r>
            <a:r>
              <a:rPr lang="es-ES" dirty="0"/>
              <a:t> activos que incluyen microprocesador</a:t>
            </a:r>
            <a:r>
              <a:rPr lang="es-ES" dirty="0" smtClean="0"/>
              <a:t>.</a:t>
            </a:r>
          </a:p>
          <a:p>
            <a:r>
              <a:rPr lang="es-ES" dirty="0"/>
              <a:t>Este tráfico añadido genera más probabilidades de colisión.</a:t>
            </a:r>
          </a:p>
          <a:p>
            <a:r>
              <a:rPr lang="es-ES" dirty="0" smtClean="0"/>
              <a:t>Una </a:t>
            </a:r>
            <a:r>
              <a:rPr lang="es-ES" dirty="0"/>
              <a:t>colisión se produce cuando un ordenador quiere enviar información y emite de forma simultánea con otro ordenador que hace lo mismo. Al chocar los dos mensajes se pierden y es necesario retransmitir. Además, a medida que añadimos ordenadores a la red también aumentan las probabilidades de colisión.</a:t>
            </a:r>
          </a:p>
          <a:p>
            <a:r>
              <a:rPr lang="es-ES" dirty="0" smtClean="0"/>
              <a:t>Un </a:t>
            </a:r>
            <a:r>
              <a:rPr lang="es-ES" dirty="0"/>
              <a:t>concentrador funciona a la velocidad del dispositivo más lento de la </a:t>
            </a:r>
            <a:r>
              <a:rPr lang="es-ES" dirty="0" smtClean="0"/>
              <a:t>red, </a:t>
            </a:r>
            <a:r>
              <a:rPr lang="es-ES" dirty="0"/>
              <a:t>no tiene capacidad de almacenar nada. Por lo tanto si un ordenador que emite a 100 Mbps le trasmitiera a otro de 10 Mbps, se perdería del mensaje</a:t>
            </a:r>
            <a:r>
              <a:rPr lang="es-ES" dirty="0" smtClean="0"/>
              <a:t>.</a:t>
            </a:r>
            <a:endParaRPr lang="es-ES" dirty="0"/>
          </a:p>
          <a:p>
            <a:endParaRPr lang="es-ES" dirty="0"/>
          </a:p>
          <a:p>
            <a:endParaRPr lang="es-ES" dirty="0"/>
          </a:p>
        </p:txBody>
      </p:sp>
    </p:spTree>
    <p:extLst>
      <p:ext uri="{BB962C8B-B14F-4D97-AF65-F5344CB8AC3E}">
        <p14:creationId xmlns:p14="http://schemas.microsoft.com/office/powerpoint/2010/main" val="3519550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SWITCH</a:t>
            </a:r>
            <a:endParaRPr lang="es-ES" dirty="0"/>
          </a:p>
        </p:txBody>
      </p:sp>
      <p:sp>
        <p:nvSpPr>
          <p:cNvPr id="3" name="2 Marcador de contenido"/>
          <p:cNvSpPr>
            <a:spLocks noGrp="1"/>
          </p:cNvSpPr>
          <p:nvPr>
            <p:ph idx="1"/>
          </p:nvPr>
        </p:nvSpPr>
        <p:spPr/>
        <p:txBody>
          <a:bodyPr>
            <a:normAutofit fontScale="70000" lnSpcReduction="20000"/>
          </a:bodyPr>
          <a:lstStyle/>
          <a:p>
            <a:r>
              <a:rPr lang="es-ES" dirty="0"/>
              <a:t>Un Conmutador </a:t>
            </a:r>
            <a:r>
              <a:rPr lang="es-ES" dirty="0" smtClean="0"/>
              <a:t>es </a:t>
            </a:r>
            <a:r>
              <a:rPr lang="es-ES" dirty="0"/>
              <a:t>un dispositivo electrónico de </a:t>
            </a:r>
            <a:r>
              <a:rPr lang="es-ES" dirty="0" smtClean="0"/>
              <a:t>Interconexión </a:t>
            </a:r>
            <a:r>
              <a:rPr lang="es-ES" dirty="0"/>
              <a:t>de redes de computadoras que opera en la capa 2 (nivel de enlace de datos) del modelo OSI. </a:t>
            </a:r>
          </a:p>
          <a:p>
            <a:r>
              <a:rPr lang="es-ES" dirty="0"/>
              <a:t>Un conmutador interconecta dos o más segmentos de red, funcionando de manera similar a los puentes (bridges), pasando datos de un segmento a otro, de acuerdo con la dirección MAC de destino de los datagramas en la red.</a:t>
            </a:r>
          </a:p>
          <a:p>
            <a:r>
              <a:rPr lang="es-ES" dirty="0"/>
              <a:t>Los conmutadores se utilizan cuando se desea conectar múltiples redes, fusionándolas en una sola. Al igual que los puentes, dado que funcionan como un filtro en la red, mejoran el rendimiento y la seguridad de las </a:t>
            </a:r>
            <a:r>
              <a:rPr lang="es-ES" dirty="0" err="1" smtClean="0"/>
              <a:t>LANs</a:t>
            </a:r>
            <a:r>
              <a:rPr lang="es-ES" dirty="0" smtClean="0"/>
              <a:t>.</a:t>
            </a:r>
          </a:p>
          <a:p>
            <a:r>
              <a:rPr lang="es-ES" dirty="0"/>
              <a:t>Los conmutadores poseen la capacidad de aprender y almacenar las direcciones de red de nivel 2 (direcciones MAC) de los dispositivos alcanzables a través de cada uno de sus puertos. </a:t>
            </a:r>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179512" y="548680"/>
            <a:ext cx="3411855" cy="1056640"/>
          </a:xfrm>
          <a:prstGeom prst="rect">
            <a:avLst/>
          </a:prstGeom>
          <a:noFill/>
          <a:ln>
            <a:noFill/>
          </a:ln>
        </p:spPr>
      </p:pic>
      <p:pic>
        <p:nvPicPr>
          <p:cNvPr id="5122" name="Picture 2" descr="http://t2.gstatic.com/images?q=tbn:ANd9GcQg513eiACpiElRRdS9UTsVXUQuxI1uaR_y1GohR3Yh3mNe09b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88640"/>
            <a:ext cx="1950343" cy="125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795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05064"/>
            <a:ext cx="8229600" cy="2121099"/>
          </a:xfrm>
        </p:spPr>
        <p:txBody>
          <a:bodyPr>
            <a:normAutofit fontScale="70000" lnSpcReduction="20000"/>
          </a:bodyPr>
          <a:lstStyle/>
          <a:p>
            <a:r>
              <a:rPr lang="es-ES" dirty="0" smtClean="0"/>
              <a:t>La </a:t>
            </a:r>
            <a:r>
              <a:rPr lang="es-ES" dirty="0"/>
              <a:t>información dirigida a un dispositivo se </a:t>
            </a:r>
            <a:r>
              <a:rPr lang="es-ES" dirty="0" smtClean="0"/>
              <a:t>dirigirá </a:t>
            </a:r>
            <a:r>
              <a:rPr lang="es-ES" dirty="0"/>
              <a:t>únicamente desde el puerto origen al puerto que permite alcanzar el dispositivo destino. En el caso de conectar dos conmutadores o un conmutador y un concentrador, cada conmutador aprenderá las </a:t>
            </a:r>
            <a:r>
              <a:rPr lang="es-ES" dirty="0" smtClean="0"/>
              <a:t>direcciones MAC </a:t>
            </a:r>
            <a:r>
              <a:rPr lang="es-ES" dirty="0"/>
              <a:t>de los dispositivos accesibles por sus puertos, por tanto en el puerto de interconexión se almacenan las MAC de los dispositivos del otro conmutador</a:t>
            </a:r>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467544" y="620688"/>
            <a:ext cx="7704856" cy="3096344"/>
          </a:xfrm>
          <a:prstGeom prst="rect">
            <a:avLst/>
          </a:prstGeom>
          <a:noFill/>
          <a:ln>
            <a:noFill/>
          </a:ln>
        </p:spPr>
      </p:pic>
    </p:spTree>
    <p:extLst>
      <p:ext uri="{BB962C8B-B14F-4D97-AF65-F5344CB8AC3E}">
        <p14:creationId xmlns:p14="http://schemas.microsoft.com/office/powerpoint/2010/main" val="3036810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Tipos de </a:t>
            </a:r>
            <a:r>
              <a:rPr lang="es-ES" b="1" dirty="0" err="1" smtClean="0"/>
              <a:t>Switches</a:t>
            </a:r>
            <a:endParaRPr lang="es-ES" dirty="0"/>
          </a:p>
        </p:txBody>
      </p:sp>
      <p:sp>
        <p:nvSpPr>
          <p:cNvPr id="3" name="2 Marcador de contenido"/>
          <p:cNvSpPr>
            <a:spLocks noGrp="1"/>
          </p:cNvSpPr>
          <p:nvPr>
            <p:ph idx="1"/>
          </p:nvPr>
        </p:nvSpPr>
        <p:spPr/>
        <p:txBody>
          <a:bodyPr>
            <a:normAutofit fontScale="70000" lnSpcReduction="20000"/>
          </a:bodyPr>
          <a:lstStyle/>
          <a:p>
            <a:pPr marL="0" indent="0">
              <a:buNone/>
            </a:pPr>
            <a:r>
              <a:rPr lang="es-ES" dirty="0" smtClean="0"/>
              <a:t>Los </a:t>
            </a:r>
            <a:r>
              <a:rPr lang="es-ES" dirty="0" err="1"/>
              <a:t>switches</a:t>
            </a:r>
            <a:r>
              <a:rPr lang="es-ES" dirty="0"/>
              <a:t> se pueden clasificar de manera muy general en dos tipos:</a:t>
            </a:r>
          </a:p>
          <a:p>
            <a:r>
              <a:rPr lang="es-ES" b="1" dirty="0" err="1" smtClean="0"/>
              <a:t>Switch</a:t>
            </a:r>
            <a:r>
              <a:rPr lang="es-ES" b="1" dirty="0" smtClean="0"/>
              <a:t> </a:t>
            </a:r>
            <a:r>
              <a:rPr lang="es-ES" b="1" dirty="0"/>
              <a:t>tipo CORE: </a:t>
            </a:r>
            <a:r>
              <a:rPr lang="es-ES" dirty="0"/>
              <a:t>Estos </a:t>
            </a:r>
            <a:r>
              <a:rPr lang="es-ES" dirty="0" err="1"/>
              <a:t>Switches</a:t>
            </a:r>
            <a:r>
              <a:rPr lang="es-ES" dirty="0"/>
              <a:t> son utilizados en el centro de la red, donde los anchos de banda que se manejan no son tan elevados, su capacidad plena es limitada, así como su velocidad por puertos, normalmente este tipo de </a:t>
            </a:r>
            <a:r>
              <a:rPr lang="es-ES" dirty="0" err="1"/>
              <a:t>Switche</a:t>
            </a:r>
            <a:r>
              <a:rPr lang="es-ES" dirty="0"/>
              <a:t> es capa 2 y su costo es relativamente bajo.</a:t>
            </a:r>
          </a:p>
          <a:p>
            <a:pPr marL="0" indent="0">
              <a:buNone/>
            </a:pPr>
            <a:r>
              <a:rPr lang="es-ES" dirty="0"/>
              <a:t> </a:t>
            </a:r>
          </a:p>
          <a:p>
            <a:r>
              <a:rPr lang="es-ES" b="1" dirty="0" err="1" smtClean="0"/>
              <a:t>Switch</a:t>
            </a:r>
            <a:r>
              <a:rPr lang="es-ES" b="1" dirty="0" smtClean="0"/>
              <a:t> </a:t>
            </a:r>
            <a:r>
              <a:rPr lang="es-ES" b="1" dirty="0"/>
              <a:t>Tipo EDGE: </a:t>
            </a:r>
            <a:r>
              <a:rPr lang="es-ES" dirty="0"/>
              <a:t>Estos </a:t>
            </a:r>
            <a:r>
              <a:rPr lang="es-ES" dirty="0" err="1"/>
              <a:t>Switches</a:t>
            </a:r>
            <a:r>
              <a:rPr lang="es-ES" dirty="0"/>
              <a:t> son utilizados en las fronteras de la red donde los anchos de banda que se manejan son bastante elevados, debido a que en esta parte convergen todos los paquetes de los usuarios, la capacidad plena de este tipo de </a:t>
            </a:r>
            <a:r>
              <a:rPr lang="es-ES" dirty="0" err="1"/>
              <a:t>Switche</a:t>
            </a:r>
            <a:r>
              <a:rPr lang="es-ES" dirty="0"/>
              <a:t> es alta, así como su velocidad por puertos, normalmente este tipo de </a:t>
            </a:r>
            <a:r>
              <a:rPr lang="es-ES" dirty="0" err="1"/>
              <a:t>Switche</a:t>
            </a:r>
            <a:r>
              <a:rPr lang="es-ES" dirty="0"/>
              <a:t> es capa 3 o superior (hasta capa 7) y su costo es relativamente alto.</a:t>
            </a:r>
          </a:p>
          <a:p>
            <a:endParaRPr lang="es-ES" dirty="0"/>
          </a:p>
        </p:txBody>
      </p:sp>
    </p:spTree>
    <p:extLst>
      <p:ext uri="{BB962C8B-B14F-4D97-AF65-F5344CB8AC3E}">
        <p14:creationId xmlns:p14="http://schemas.microsoft.com/office/powerpoint/2010/main" val="399193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t>Puentes (Bridges</a:t>
            </a:r>
            <a:r>
              <a:rPr lang="es-ES" b="1" dirty="0" smtClean="0"/>
              <a:t>)</a:t>
            </a:r>
            <a:endParaRPr lang="es-ES" dirty="0"/>
          </a:p>
        </p:txBody>
      </p:sp>
      <p:sp>
        <p:nvSpPr>
          <p:cNvPr id="3" name="2 Marcador de contenido"/>
          <p:cNvSpPr>
            <a:spLocks noGrp="1"/>
          </p:cNvSpPr>
          <p:nvPr>
            <p:ph idx="1"/>
          </p:nvPr>
        </p:nvSpPr>
        <p:spPr/>
        <p:txBody>
          <a:bodyPr>
            <a:normAutofit fontScale="85000" lnSpcReduction="10000"/>
          </a:bodyPr>
          <a:lstStyle/>
          <a:p>
            <a:r>
              <a:rPr lang="es-ES" dirty="0"/>
              <a:t>Un puente o bridge es un dispositivo de interconexión de redes de ordenadores que opera en la capa 2 del modelo OSI. Este interconecta dos segmentos de red (o divide una red en segmentos) haciendo el pasaje de datos de una red para otra, con base en la dirección física de destino de cada paquete.</a:t>
            </a:r>
          </a:p>
          <a:p>
            <a:r>
              <a:rPr lang="es-ES" dirty="0"/>
              <a:t>Así, varias redes físicas pueden combinarse para formar una sola red lógica, construyendo cada una un segmento de </a:t>
            </a:r>
            <a:r>
              <a:rPr lang="es-ES" dirty="0" smtClean="0"/>
              <a:t>red, teniendo </a:t>
            </a:r>
            <a:r>
              <a:rPr lang="es-ES" dirty="0"/>
              <a:t>en cuenta que ambas redes deben manejar el mismo protocolo de establecimiento de red</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60648"/>
            <a:ext cx="1518032" cy="1118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1595" y="476672"/>
            <a:ext cx="1143000"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6180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05064"/>
            <a:ext cx="8229600" cy="2121099"/>
          </a:xfrm>
        </p:spPr>
        <p:txBody>
          <a:bodyPr>
            <a:normAutofit fontScale="85000" lnSpcReduction="10000"/>
          </a:bodyPr>
          <a:lstStyle/>
          <a:p>
            <a:r>
              <a:rPr lang="es-ES" dirty="0"/>
              <a:t>La tabla de direcciones MAC, son detectadas en cada segmento a que está conectado el puente. Cuando ésta detecta que un nodo de uno de los segmentos está intentando transmitir datos a un nodo del otro, el bridge copia la trama para la otra subred o segmento.</a:t>
            </a:r>
          </a:p>
          <a:p>
            <a:endParaRPr lang="es-ES" dirty="0"/>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76672"/>
            <a:ext cx="6192688" cy="3359517"/>
          </a:xfrm>
          <a:prstGeom prst="rect">
            <a:avLst/>
          </a:prstGeom>
          <a:noFill/>
          <a:ln>
            <a:noFill/>
          </a:ln>
        </p:spPr>
      </p:pic>
    </p:spTree>
    <p:extLst>
      <p:ext uri="{BB962C8B-B14F-4D97-AF65-F5344CB8AC3E}">
        <p14:creationId xmlns:p14="http://schemas.microsoft.com/office/powerpoint/2010/main" val="1949475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TIPOS</a:t>
            </a:r>
            <a:endParaRPr lang="es-ES" dirty="0"/>
          </a:p>
        </p:txBody>
      </p:sp>
      <p:sp>
        <p:nvSpPr>
          <p:cNvPr id="3" name="2 Marcador de contenido"/>
          <p:cNvSpPr>
            <a:spLocks noGrp="1"/>
          </p:cNvSpPr>
          <p:nvPr>
            <p:ph idx="1"/>
          </p:nvPr>
        </p:nvSpPr>
        <p:spPr/>
        <p:txBody>
          <a:bodyPr>
            <a:normAutofit fontScale="92500" lnSpcReduction="20000"/>
          </a:bodyPr>
          <a:lstStyle/>
          <a:p>
            <a:r>
              <a:rPr lang="es-ES" dirty="0"/>
              <a:t>Los Puentes, los podemos clasificar en dos categorías:</a:t>
            </a:r>
          </a:p>
          <a:p>
            <a:r>
              <a:rPr lang="es-ES" b="1" dirty="0" smtClean="0"/>
              <a:t>Local</a:t>
            </a:r>
            <a:r>
              <a:rPr lang="es-ES" dirty="0"/>
              <a:t>: Si proporciona una conexión directa entre múltiples segmentos de LAN situados en la misma área.</a:t>
            </a:r>
          </a:p>
          <a:p>
            <a:r>
              <a:rPr lang="es-ES" b="1" dirty="0" smtClean="0"/>
              <a:t>Remoto</a:t>
            </a:r>
            <a:r>
              <a:rPr lang="es-ES" dirty="0"/>
              <a:t>: Si lo hace para las situadas en áreas </a:t>
            </a:r>
            <a:r>
              <a:rPr lang="es-ES" dirty="0" smtClean="0"/>
              <a:t>distintas</a:t>
            </a:r>
          </a:p>
          <a:p>
            <a:r>
              <a:rPr lang="es-ES" dirty="0"/>
              <a:t>Los puentes (bridges) y conmutadores (</a:t>
            </a:r>
            <a:r>
              <a:rPr lang="es-ES" dirty="0" err="1"/>
              <a:t>switches</a:t>
            </a:r>
            <a:r>
              <a:rPr lang="es-ES" dirty="0"/>
              <a:t>) pueden ser conectados unos a los otros, pero existe una regla que dice que sólo puede existir un único camino entre dos puntos de la red</a:t>
            </a:r>
          </a:p>
        </p:txBody>
      </p:sp>
    </p:spTree>
    <p:extLst>
      <p:ext uri="{BB962C8B-B14F-4D97-AF65-F5344CB8AC3E}">
        <p14:creationId xmlns:p14="http://schemas.microsoft.com/office/powerpoint/2010/main" val="220003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ROUTER</a:t>
            </a:r>
            <a:endParaRPr lang="es-ES" dirty="0"/>
          </a:p>
        </p:txBody>
      </p:sp>
      <p:sp>
        <p:nvSpPr>
          <p:cNvPr id="3" name="2 Marcador de contenido"/>
          <p:cNvSpPr>
            <a:spLocks noGrp="1"/>
          </p:cNvSpPr>
          <p:nvPr>
            <p:ph idx="1"/>
          </p:nvPr>
        </p:nvSpPr>
        <p:spPr>
          <a:xfrm>
            <a:off x="457200" y="2852936"/>
            <a:ext cx="8229600" cy="3273227"/>
          </a:xfrm>
        </p:spPr>
        <p:txBody>
          <a:bodyPr>
            <a:normAutofit lnSpcReduction="10000"/>
          </a:bodyPr>
          <a:lstStyle/>
          <a:p>
            <a:r>
              <a:rPr lang="es-ES" dirty="0"/>
              <a:t>Es un dispositivo </a:t>
            </a:r>
            <a:r>
              <a:rPr lang="es-ES" dirty="0" smtClean="0"/>
              <a:t>que </a:t>
            </a:r>
            <a:r>
              <a:rPr lang="es-ES" dirty="0"/>
              <a:t>determina el próximo punto (generalmente dirección lógica) en la red al cual debe ser enviado un paquete para llegar a su destino.</a:t>
            </a:r>
          </a:p>
          <a:p>
            <a:r>
              <a:rPr lang="es-ES" dirty="0"/>
              <a:t>El R</a:t>
            </a:r>
            <a:r>
              <a:rPr lang="es-ES" dirty="0" smtClean="0"/>
              <a:t>outer </a:t>
            </a:r>
            <a:r>
              <a:rPr lang="es-ES" dirty="0"/>
              <a:t>trabaja en la capa de red, debe estar conectado al menos a dos redes para decir a cuál de ellas enviar cada paquete que le </a:t>
            </a:r>
            <a:r>
              <a:rPr lang="es-ES" dirty="0" smtClean="0"/>
              <a:t>llega.</a:t>
            </a:r>
            <a:endParaRPr lang="es-ES" dirty="0"/>
          </a:p>
        </p:txBody>
      </p:sp>
      <p:pic>
        <p:nvPicPr>
          <p:cNvPr id="5" name="4 Imagen"/>
          <p:cNvPicPr/>
          <p:nvPr/>
        </p:nvPicPr>
        <p:blipFill>
          <a:blip r:embed="rId2">
            <a:extLst>
              <a:ext uri="{28A0092B-C50C-407E-A947-70E740481C1C}">
                <a14:useLocalDpi xmlns:a14="http://schemas.microsoft.com/office/drawing/2010/main" val="0"/>
              </a:ext>
            </a:extLst>
          </a:blip>
          <a:srcRect/>
          <a:stretch>
            <a:fillRect/>
          </a:stretch>
        </p:blipFill>
        <p:spPr bwMode="auto">
          <a:xfrm>
            <a:off x="854336" y="1412776"/>
            <a:ext cx="3240360" cy="1440160"/>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208931"/>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6548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err="1"/>
              <a:t>GateWays</a:t>
            </a:r>
            <a:r>
              <a:rPr lang="es-ES" b="1" dirty="0"/>
              <a:t> (Pasarelas RTC/IP)</a:t>
            </a:r>
            <a:endParaRPr lang="es-ES" dirty="0"/>
          </a:p>
        </p:txBody>
      </p:sp>
      <p:sp>
        <p:nvSpPr>
          <p:cNvPr id="3" name="2 Marcador de contenido"/>
          <p:cNvSpPr>
            <a:spLocks noGrp="1"/>
          </p:cNvSpPr>
          <p:nvPr>
            <p:ph idx="1"/>
          </p:nvPr>
        </p:nvSpPr>
        <p:spPr/>
        <p:txBody>
          <a:bodyPr>
            <a:normAutofit fontScale="70000" lnSpcReduction="20000"/>
          </a:bodyPr>
          <a:lstStyle/>
          <a:p>
            <a:r>
              <a:rPr lang="es-ES" dirty="0"/>
              <a:t>Es un elemento esencial en la mayoría de las redes pues su misión es la de </a:t>
            </a:r>
            <a:r>
              <a:rPr lang="es-ES" dirty="0" smtClean="0"/>
              <a:t>enlazar </a:t>
            </a:r>
            <a:r>
              <a:rPr lang="es-ES" dirty="0"/>
              <a:t>la red </a:t>
            </a:r>
            <a:r>
              <a:rPr lang="es-ES" dirty="0" err="1"/>
              <a:t>VoIP</a:t>
            </a:r>
            <a:r>
              <a:rPr lang="es-ES" dirty="0"/>
              <a:t> con la red analógica o </a:t>
            </a:r>
            <a:r>
              <a:rPr lang="es-ES" dirty="0" smtClean="0"/>
              <a:t>RDSI. Se </a:t>
            </a:r>
            <a:r>
              <a:rPr lang="es-ES" dirty="0"/>
              <a:t>puede considerar al Gateway Como una caja que por un lado tiene un interface LAN y por el otro cualquiera de las siguientes Interfaces:</a:t>
            </a:r>
          </a:p>
          <a:p>
            <a:r>
              <a:rPr lang="es-ES" dirty="0" smtClean="0"/>
              <a:t>FXO</a:t>
            </a:r>
            <a:r>
              <a:rPr lang="es-ES" dirty="0"/>
              <a:t>. Para conexión a extensiones de centralitas ó a la red telefónica básica.</a:t>
            </a:r>
          </a:p>
          <a:p>
            <a:r>
              <a:rPr lang="es-ES" dirty="0" smtClean="0"/>
              <a:t>FXS</a:t>
            </a:r>
            <a:r>
              <a:rPr lang="es-ES" dirty="0"/>
              <a:t>. Para conexión a enlaces de centralitas o a teléfonos analógicos.</a:t>
            </a:r>
          </a:p>
          <a:p>
            <a:r>
              <a:rPr lang="es-ES" dirty="0" smtClean="0"/>
              <a:t>E&amp;M</a:t>
            </a:r>
            <a:r>
              <a:rPr lang="es-ES" dirty="0"/>
              <a:t>. Para conexión específica a centralitas.</a:t>
            </a:r>
          </a:p>
          <a:p>
            <a:r>
              <a:rPr lang="es-ES" dirty="0" smtClean="0"/>
              <a:t>BRI</a:t>
            </a:r>
            <a:r>
              <a:rPr lang="es-ES" dirty="0"/>
              <a:t>. Acceso básico RDSI (2B+D)</a:t>
            </a:r>
          </a:p>
          <a:p>
            <a:r>
              <a:rPr lang="es-ES" dirty="0" smtClean="0"/>
              <a:t>PRI</a:t>
            </a:r>
            <a:r>
              <a:rPr lang="es-ES" dirty="0"/>
              <a:t>. Acceso primario RDSI (30B+D)</a:t>
            </a:r>
          </a:p>
          <a:p>
            <a:r>
              <a:rPr lang="es-ES" dirty="0" smtClean="0"/>
              <a:t>G703/G.704</a:t>
            </a:r>
            <a:r>
              <a:rPr lang="es-ES" dirty="0"/>
              <a:t>. (E&amp;M digital) Conexión específica a centralitas a 2 Mbps.</a:t>
            </a:r>
          </a:p>
          <a:p>
            <a:endParaRPr lang="es-ES" dirty="0"/>
          </a:p>
        </p:txBody>
      </p:sp>
      <p:pic>
        <p:nvPicPr>
          <p:cNvPr id="7170" name="Picture 2" descr="http://t1.gstatic.com/images?q=tbn:ANd9GcRk7Xb4vt5QD8azaWvchCkKBVXE0sQJ-wfK3m1zLHVcFOtR-a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360466"/>
            <a:ext cx="1943100" cy="995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157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fontScale="90000"/>
          </a:bodyPr>
          <a:lstStyle/>
          <a:p>
            <a:r>
              <a:rPr lang="es-ES" dirty="0" smtClean="0"/>
              <a:t>EL ROUTER</a:t>
            </a:r>
            <a:endParaRPr lang="es-ES" dirty="0"/>
          </a:p>
        </p:txBody>
      </p:sp>
      <p:sp>
        <p:nvSpPr>
          <p:cNvPr id="3" name="2 Marcador de contenido"/>
          <p:cNvSpPr>
            <a:spLocks noGrp="1"/>
          </p:cNvSpPr>
          <p:nvPr>
            <p:ph idx="1"/>
          </p:nvPr>
        </p:nvSpPr>
        <p:spPr>
          <a:xfrm>
            <a:off x="457200" y="836712"/>
            <a:ext cx="8229600" cy="5289451"/>
          </a:xfrm>
        </p:spPr>
        <p:txBody>
          <a:bodyPr>
            <a:normAutofit fontScale="92500" lnSpcReduction="20000"/>
          </a:bodyPr>
          <a:lstStyle/>
          <a:p>
            <a:r>
              <a:rPr lang="es-ES" dirty="0"/>
              <a:t>Normalmente un </a:t>
            </a:r>
            <a:r>
              <a:rPr lang="es-ES" dirty="0" err="1"/>
              <a:t>router</a:t>
            </a:r>
            <a:r>
              <a:rPr lang="es-ES" dirty="0"/>
              <a:t> posee al menos un puerto Ethernet (o cualquier otro estipulado por las normas IEEE, ej. </a:t>
            </a:r>
            <a:r>
              <a:rPr lang="es-ES" dirty="0" err="1"/>
              <a:t>Token</a:t>
            </a:r>
            <a:r>
              <a:rPr lang="es-ES" dirty="0"/>
              <a:t> Ring ), un puerto serial y un puerto de Consola o Administración</a:t>
            </a:r>
            <a:r>
              <a:rPr lang="es-ES" dirty="0" smtClean="0"/>
              <a:t>.</a:t>
            </a:r>
          </a:p>
          <a:p>
            <a:pPr marL="0" indent="0">
              <a:buNone/>
            </a:pPr>
            <a:r>
              <a:rPr lang="es-ES" dirty="0"/>
              <a:t>Los tipos principales de </a:t>
            </a:r>
            <a:r>
              <a:rPr lang="es-ES" dirty="0" smtClean="0"/>
              <a:t>Router </a:t>
            </a:r>
            <a:r>
              <a:rPr lang="es-ES" dirty="0"/>
              <a:t>son:</a:t>
            </a:r>
          </a:p>
          <a:p>
            <a:r>
              <a:rPr lang="es-ES" b="1" dirty="0"/>
              <a:t>Estático: </a:t>
            </a:r>
            <a:r>
              <a:rPr lang="es-ES" dirty="0"/>
              <a:t>Los R</a:t>
            </a:r>
            <a:r>
              <a:rPr lang="es-ES" dirty="0" smtClean="0"/>
              <a:t>outers </a:t>
            </a:r>
            <a:r>
              <a:rPr lang="es-ES" dirty="0"/>
              <a:t>estáticos requieren un administrador para generar y configurar manualmente la tabla de encaminamiento y para especificar cada ruta.</a:t>
            </a:r>
          </a:p>
          <a:p>
            <a:r>
              <a:rPr lang="es-ES" b="1" dirty="0"/>
              <a:t>Dinámico: </a:t>
            </a:r>
            <a:r>
              <a:rPr lang="es-ES" dirty="0"/>
              <a:t>Los R</a:t>
            </a:r>
            <a:r>
              <a:rPr lang="es-ES" dirty="0" smtClean="0"/>
              <a:t>outers </a:t>
            </a:r>
            <a:r>
              <a:rPr lang="es-ES" dirty="0"/>
              <a:t>dinámicos se diseñan para localizar, de forma automática, rutas y, por tanto, requieren un esfuerzo mínimo de instalación y configuración</a:t>
            </a:r>
          </a:p>
        </p:txBody>
      </p:sp>
    </p:spTree>
    <p:extLst>
      <p:ext uri="{BB962C8B-B14F-4D97-AF65-F5344CB8AC3E}">
        <p14:creationId xmlns:p14="http://schemas.microsoft.com/office/powerpoint/2010/main" val="392410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Esquema dominio de </a:t>
            </a:r>
            <a:r>
              <a:rPr lang="es-ES" dirty="0" err="1" smtClean="0"/>
              <a:t>transmición</a:t>
            </a:r>
            <a:endParaRPr lang="es-ES" dirty="0"/>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849288" y="1772816"/>
            <a:ext cx="7488832" cy="4104456"/>
          </a:xfrm>
          <a:prstGeom prst="rect">
            <a:avLst/>
          </a:prstGeom>
          <a:noFill/>
          <a:ln>
            <a:noFill/>
          </a:ln>
        </p:spPr>
      </p:pic>
    </p:spTree>
    <p:extLst>
      <p:ext uri="{BB962C8B-B14F-4D97-AF65-F5344CB8AC3E}">
        <p14:creationId xmlns:p14="http://schemas.microsoft.com/office/powerpoint/2010/main" val="71062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http://t3.gstatic.com/images?q=tbn:ANd9GcQFAxo7-555XsrkmV2p0DHFkVTgx5J8De8yATb0NlYbBXpm_ZOd"/>
          <p:cNvPicPr/>
          <p:nvPr/>
        </p:nvPicPr>
        <p:blipFill>
          <a:blip r:embed="rId2">
            <a:extLst>
              <a:ext uri="{28A0092B-C50C-407E-A947-70E740481C1C}">
                <a14:useLocalDpi xmlns:a14="http://schemas.microsoft.com/office/drawing/2010/main" val="0"/>
              </a:ext>
            </a:extLst>
          </a:blip>
          <a:srcRect/>
          <a:stretch>
            <a:fillRect/>
          </a:stretch>
        </p:blipFill>
        <p:spPr bwMode="auto">
          <a:xfrm>
            <a:off x="3744559" y="716357"/>
            <a:ext cx="1925310" cy="1421254"/>
          </a:xfrm>
          <a:prstGeom prst="rect">
            <a:avLst/>
          </a:prstGeom>
          <a:noFill/>
          <a:ln>
            <a:noFill/>
          </a:ln>
        </p:spPr>
      </p:pic>
      <p:sp>
        <p:nvSpPr>
          <p:cNvPr id="2" name="1 Título"/>
          <p:cNvSpPr>
            <a:spLocks noGrp="1"/>
          </p:cNvSpPr>
          <p:nvPr>
            <p:ph type="title"/>
          </p:nvPr>
        </p:nvSpPr>
        <p:spPr/>
        <p:txBody>
          <a:bodyPr>
            <a:normAutofit/>
          </a:bodyPr>
          <a:lstStyle/>
          <a:p>
            <a:r>
              <a:rPr lang="es-ES" b="1" dirty="0"/>
              <a:t>EL </a:t>
            </a:r>
            <a:r>
              <a:rPr lang="es-ES" b="1" dirty="0" smtClean="0"/>
              <a:t>MODEM</a:t>
            </a:r>
            <a:endParaRPr lang="es-ES" dirty="0"/>
          </a:p>
        </p:txBody>
      </p:sp>
      <p:sp>
        <p:nvSpPr>
          <p:cNvPr id="3" name="2 Marcador de contenido"/>
          <p:cNvSpPr>
            <a:spLocks noGrp="1"/>
          </p:cNvSpPr>
          <p:nvPr>
            <p:ph idx="1"/>
          </p:nvPr>
        </p:nvSpPr>
        <p:spPr>
          <a:xfrm>
            <a:off x="457200" y="2276872"/>
            <a:ext cx="8229600" cy="3849291"/>
          </a:xfrm>
        </p:spPr>
        <p:txBody>
          <a:bodyPr>
            <a:normAutofit fontScale="92500" lnSpcReduction="20000"/>
          </a:bodyPr>
          <a:lstStyle/>
          <a:p>
            <a:r>
              <a:rPr lang="es-ES" dirty="0"/>
              <a:t>Es un dispositivo de comunicación más básico de conectividad entre redes, también se utilizan junto a otros dispositivos para conectar pequeñas LAN en una gran red de área extensa (WAN).  Permite a los equipos comunicarse a través de una línea </a:t>
            </a:r>
            <a:r>
              <a:rPr lang="es-ES" dirty="0" smtClean="0"/>
              <a:t>telefónica.</a:t>
            </a:r>
          </a:p>
          <a:p>
            <a:r>
              <a:rPr lang="es-ES" dirty="0"/>
              <a:t>El modem pertenece a la capa de enlace de datos del modelo OSI debido a que solamente se encarga de enlazar hacía varias redes</a:t>
            </a:r>
            <a:r>
              <a:rPr lang="es-ES" dirty="0" smtClean="0"/>
              <a:t>.</a:t>
            </a:r>
            <a:endParaRPr lang="es-ES" dirty="0"/>
          </a:p>
        </p:txBody>
      </p:sp>
      <p:pic>
        <p:nvPicPr>
          <p:cNvPr id="2050" name="Picture 2" descr="http://t3.gstatic.com/images?q=tbn:ANd9GcRJwzoh7OE8fvXAJA9ko5kxU5P84Z4SEeCCABh10rQ_sclwvMdfF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828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2.gstatic.com/images?q=tbn:ANd9GcT_wrVdQGvBgbm-hhaUNQUAHyRvn8-iP3SAx9C155kBB-_Ixb_A8Q1GYiw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716356"/>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227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683568" y="188640"/>
            <a:ext cx="7560840" cy="4968552"/>
          </a:xfrm>
          <a:prstGeom prst="rect">
            <a:avLst/>
          </a:prstGeom>
          <a:noFill/>
          <a:ln>
            <a:noFill/>
          </a:ln>
        </p:spPr>
      </p:pic>
    </p:spTree>
    <p:extLst>
      <p:ext uri="{BB962C8B-B14F-4D97-AF65-F5344CB8AC3E}">
        <p14:creationId xmlns:p14="http://schemas.microsoft.com/office/powerpoint/2010/main" val="1158099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CARACTERISTICAS</a:t>
            </a:r>
            <a:endParaRPr lang="es-ES" dirty="0"/>
          </a:p>
        </p:txBody>
      </p:sp>
      <p:sp>
        <p:nvSpPr>
          <p:cNvPr id="3" name="2 Marcador de contenido"/>
          <p:cNvSpPr>
            <a:spLocks noGrp="1"/>
          </p:cNvSpPr>
          <p:nvPr>
            <p:ph idx="1"/>
          </p:nvPr>
        </p:nvSpPr>
        <p:spPr/>
        <p:txBody>
          <a:bodyPr>
            <a:normAutofit fontScale="92500" lnSpcReduction="20000"/>
          </a:bodyPr>
          <a:lstStyle/>
          <a:p>
            <a:r>
              <a:rPr lang="es-ES" dirty="0"/>
              <a:t>Los módems se conocen como equipamiento de comunicaciones de datos (ECD) y comparten las siguientes características: Una interfaz de comunicación serie (RS 232). Una interfaz de línea telefónica RJ-11 (enchufe telefónico de cuatro hilos). Están disponibles tanto módems externos como internos. Un modem interno se instala en una ranura de expansión del equipo al igual que otra tarjeta. Un modem externo es una pequeña caja que se conecta al equipo a través un cable serie (RS-232) desde el puerto serie del equipo hasta la conexión del cable en el modem.</a:t>
            </a:r>
          </a:p>
          <a:p>
            <a:endParaRPr lang="es-ES" dirty="0"/>
          </a:p>
        </p:txBody>
      </p:sp>
    </p:spTree>
    <p:extLst>
      <p:ext uri="{BB962C8B-B14F-4D97-AF65-F5344CB8AC3E}">
        <p14:creationId xmlns:p14="http://schemas.microsoft.com/office/powerpoint/2010/main" val="94398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STÁNDARES</a:t>
            </a:r>
            <a:endParaRPr lang="es-ES" dirty="0"/>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76424"/>
            <a:ext cx="7920880" cy="4360888"/>
          </a:xfrm>
          <a:prstGeom prst="rect">
            <a:avLst/>
          </a:prstGeom>
          <a:noFill/>
          <a:ln>
            <a:noFill/>
          </a:ln>
        </p:spPr>
      </p:pic>
    </p:spTree>
    <p:extLst>
      <p:ext uri="{BB962C8B-B14F-4D97-AF65-F5344CB8AC3E}">
        <p14:creationId xmlns:p14="http://schemas.microsoft.com/office/powerpoint/2010/main" val="2184381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lstStyle/>
          <a:p>
            <a:r>
              <a:rPr lang="es-ES" dirty="0" smtClean="0"/>
              <a:t>FIREWALL</a:t>
            </a:r>
            <a:endParaRPr lang="es-ES" dirty="0"/>
          </a:p>
        </p:txBody>
      </p:sp>
      <p:sp>
        <p:nvSpPr>
          <p:cNvPr id="3" name="2 Marcador de contenido"/>
          <p:cNvSpPr>
            <a:spLocks noGrp="1"/>
          </p:cNvSpPr>
          <p:nvPr>
            <p:ph idx="1"/>
          </p:nvPr>
        </p:nvSpPr>
        <p:spPr>
          <a:xfrm>
            <a:off x="467544" y="2204864"/>
            <a:ext cx="8229600" cy="4065315"/>
          </a:xfrm>
        </p:spPr>
        <p:txBody>
          <a:bodyPr>
            <a:normAutofit fontScale="77500" lnSpcReduction="20000"/>
          </a:bodyPr>
          <a:lstStyle/>
          <a:p>
            <a:r>
              <a:rPr lang="es-ES" dirty="0"/>
              <a:t>Un firewall es un dispositivo que funciona como cortafuegos entre redes, permitiendo o denegando las transmisiones de una red a la otra. Un uso típico es situarlo entre una red local y la red Internet, como dispositivo de seguridad para evitar que los intrusos puedan acceder a información confidencial. </a:t>
            </a:r>
          </a:p>
          <a:p>
            <a:r>
              <a:rPr lang="es-ES" dirty="0"/>
              <a:t>Para permitir o denegar una comunicación el firewall examina el tipo de servicio al que corresponde, como pueden ser el Web, el correo o el IRC. Dependiendo del servicio el firewall decide si lo permite o no. Además, el firewall examina si la </a:t>
            </a:r>
            <a:r>
              <a:rPr lang="es-ES" dirty="0" smtClean="0"/>
              <a:t>comunicación </a:t>
            </a:r>
            <a:r>
              <a:rPr lang="es-ES" dirty="0"/>
              <a:t>es entrante o saliente y dependiendo de su </a:t>
            </a:r>
            <a:r>
              <a:rPr lang="es-ES" dirty="0" smtClean="0"/>
              <a:t>dirección </a:t>
            </a:r>
            <a:r>
              <a:rPr lang="es-ES" dirty="0"/>
              <a:t>puede permitirla o no.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68760"/>
            <a:ext cx="3810000"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836712"/>
            <a:ext cx="2304256" cy="1426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69943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1632</Words>
  <Application>Microsoft Office PowerPoint</Application>
  <PresentationFormat>Presentación en pantalla (4:3)</PresentationFormat>
  <Paragraphs>63</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ELEMENTOS ACTIVOS DE LAS REDES</vt:lpstr>
      <vt:lpstr>ROUTER</vt:lpstr>
      <vt:lpstr>EL ROUTER</vt:lpstr>
      <vt:lpstr>Esquema dominio de transmición</vt:lpstr>
      <vt:lpstr>EL MODEM</vt:lpstr>
      <vt:lpstr>Presentación de PowerPoint</vt:lpstr>
      <vt:lpstr>CARACTERISTICAS</vt:lpstr>
      <vt:lpstr>STÁNDARES</vt:lpstr>
      <vt:lpstr>FIREWALL</vt:lpstr>
      <vt:lpstr>Presentación de PowerPoint</vt:lpstr>
      <vt:lpstr>TIPOS DE FIREWALL</vt:lpstr>
      <vt:lpstr>CONCENTRADOR</vt:lpstr>
      <vt:lpstr>Presentación de PowerPoint</vt:lpstr>
      <vt:lpstr>SWITCH</vt:lpstr>
      <vt:lpstr>Presentación de PowerPoint</vt:lpstr>
      <vt:lpstr>Tipos de Switches</vt:lpstr>
      <vt:lpstr>Puentes (Bridges)</vt:lpstr>
      <vt:lpstr>Presentación de PowerPoint</vt:lpstr>
      <vt:lpstr>TIPOS</vt:lpstr>
      <vt:lpstr>GateWays (Pasarelas RTC/IP)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ELEMENTOS ACTIVOS DE LAS REDES</dc:title>
  <dc:creator>MALEC</dc:creator>
  <cp:lastModifiedBy>MALEC</cp:lastModifiedBy>
  <cp:revision>7</cp:revision>
  <dcterms:created xsi:type="dcterms:W3CDTF">2012-09-21T20:22:07Z</dcterms:created>
  <dcterms:modified xsi:type="dcterms:W3CDTF">2012-09-21T21:30:23Z</dcterms:modified>
</cp:coreProperties>
</file>