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338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651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526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598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60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790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13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151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01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907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7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88FCA-B254-4406-8A16-5B89CEC4F11E}" type="datetimeFigureOut">
              <a:rPr lang="es-CO" smtClean="0"/>
              <a:t>11/04/2013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325B0-025A-42CC-9637-51F5FCA066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976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MODOS DE OPERACIÓN EN TRANSMICIÓN DE DATOS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953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/>
              <a:t>Señalización </a:t>
            </a:r>
            <a:r>
              <a:rPr lang="es-CO" b="1" i="1" dirty="0" smtClean="0"/>
              <a:t>analógica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es-CO" dirty="0"/>
              <a:t>la información se representa mediante una </a:t>
            </a:r>
            <a:r>
              <a:rPr lang="es-CO" dirty="0" smtClean="0"/>
              <a:t>transmisión  continua </a:t>
            </a:r>
            <a:r>
              <a:rPr lang="es-CO" dirty="0"/>
              <a:t>de estados de la señal útil. Interesa mantener la forma de onda con el fin </a:t>
            </a:r>
            <a:r>
              <a:rPr lang="es-CO" dirty="0" smtClean="0"/>
              <a:t>de obtener </a:t>
            </a:r>
            <a:r>
              <a:rPr lang="es-CO" dirty="0"/>
              <a:t>una replica lo más fiel posible de </a:t>
            </a:r>
            <a:r>
              <a:rPr lang="es-CO" dirty="0" smtClean="0"/>
              <a:t>la </a:t>
            </a:r>
            <a:r>
              <a:rPr lang="es-CO" dirty="0"/>
              <a:t>señal de entrada en el receptor</a:t>
            </a:r>
            <a:r>
              <a:rPr lang="es-CO" dirty="0" smtClean="0"/>
              <a:t>.</a:t>
            </a:r>
          </a:p>
          <a:p>
            <a:r>
              <a:rPr lang="es-CO" dirty="0"/>
              <a:t>Duración de los pulsos (Sistemas de marcación por pulsos).</a:t>
            </a:r>
          </a:p>
          <a:p>
            <a:r>
              <a:rPr lang="es-CO" dirty="0" smtClean="0"/>
              <a:t>Combinación </a:t>
            </a:r>
            <a:r>
              <a:rPr lang="es-CO" dirty="0"/>
              <a:t>de diferentes tipos de pulsos.</a:t>
            </a:r>
          </a:p>
          <a:p>
            <a:r>
              <a:rPr lang="es-CO" dirty="0" smtClean="0"/>
              <a:t>Frecuencia </a:t>
            </a:r>
            <a:r>
              <a:rPr lang="es-CO" dirty="0"/>
              <a:t>de la señal.</a:t>
            </a:r>
          </a:p>
          <a:p>
            <a:r>
              <a:rPr lang="es-CO" dirty="0" smtClean="0"/>
              <a:t>Presencia </a:t>
            </a:r>
            <a:r>
              <a:rPr lang="es-CO" dirty="0"/>
              <a:t>o ausencia de la señal.</a:t>
            </a:r>
          </a:p>
        </p:txBody>
      </p:sp>
    </p:spTree>
    <p:extLst>
      <p:ext uri="{BB962C8B-B14F-4D97-AF65-F5344CB8AC3E}">
        <p14:creationId xmlns:p14="http://schemas.microsoft.com/office/powerpoint/2010/main" val="3350527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/>
              <a:t>Señalización digital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la información se transmite en cambios de estados discretos de </a:t>
            </a:r>
            <a:r>
              <a:rPr lang="es-CO" dirty="0" smtClean="0"/>
              <a:t>la señal </a:t>
            </a:r>
            <a:r>
              <a:rPr lang="es-CO" dirty="0"/>
              <a:t>útil</a:t>
            </a:r>
            <a:r>
              <a:rPr lang="es-CO" dirty="0" smtClean="0"/>
              <a:t>.</a:t>
            </a:r>
          </a:p>
          <a:p>
            <a:r>
              <a:rPr lang="es-CO" dirty="0"/>
              <a:t>La información en forma digital permite ser procesada e interpretada por </a:t>
            </a:r>
            <a:r>
              <a:rPr lang="es-CO" dirty="0" smtClean="0"/>
              <a:t>los distintos </a:t>
            </a:r>
            <a:r>
              <a:rPr lang="es-CO" dirty="0"/>
              <a:t>equipos que están presentes en una red y forman parte del canal </a:t>
            </a:r>
            <a:r>
              <a:rPr lang="es-CO" dirty="0" smtClean="0"/>
              <a:t>de comunicación </a:t>
            </a:r>
            <a:r>
              <a:rPr lang="es-CO" dirty="0"/>
              <a:t>que se pretende establecer, mantener y liberar</a:t>
            </a:r>
            <a:r>
              <a:rPr lang="es-CO" dirty="0" smtClean="0"/>
              <a:t>.</a:t>
            </a:r>
          </a:p>
          <a:p>
            <a:r>
              <a:rPr lang="es-CO" dirty="0"/>
              <a:t>En estos sistemas la señalización y la información utilizan el mismo canal, o bien </a:t>
            </a:r>
            <a:r>
              <a:rPr lang="es-CO" dirty="0" smtClean="0"/>
              <a:t>la señalización </a:t>
            </a:r>
            <a:r>
              <a:rPr lang="es-CO" dirty="0"/>
              <a:t>se transmite en una señal asociada directamente al canal de datos.</a:t>
            </a: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6834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Sistemas de señalización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12138"/>
            <a:ext cx="6768752" cy="425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103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12974"/>
          </a:xfrm>
        </p:spPr>
        <p:txBody>
          <a:bodyPr/>
          <a:lstStyle/>
          <a:p>
            <a:r>
              <a:rPr lang="es-CO" dirty="0" smtClean="0"/>
              <a:t>PROBLEMAS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es-CO" dirty="0"/>
              <a:t>La transmisión de señalización se realiza a baja velocidad.</a:t>
            </a:r>
          </a:p>
          <a:p>
            <a:r>
              <a:rPr lang="es-CO" dirty="0" smtClean="0"/>
              <a:t>La </a:t>
            </a:r>
            <a:r>
              <a:rPr lang="es-CO" dirty="0"/>
              <a:t>capacidad de información que se puede transmitir está muy limitada.</a:t>
            </a:r>
          </a:p>
          <a:p>
            <a:r>
              <a:rPr lang="es-CO" dirty="0" smtClean="0"/>
              <a:t>Necesita </a:t>
            </a:r>
            <a:r>
              <a:rPr lang="es-CO" dirty="0"/>
              <a:t>mucho equipamiento adicional, lo que implica elevados costes </a:t>
            </a:r>
            <a:r>
              <a:rPr lang="es-CO" dirty="0" smtClean="0"/>
              <a:t>de despliegue </a:t>
            </a:r>
            <a:r>
              <a:rPr lang="es-CO" dirty="0"/>
              <a:t>y mantenimiento.</a:t>
            </a:r>
          </a:p>
          <a:p>
            <a:r>
              <a:rPr lang="es-CO" dirty="0" smtClean="0"/>
              <a:t>Están </a:t>
            </a:r>
            <a:r>
              <a:rPr lang="es-CO" dirty="0"/>
              <a:t>muy orientados a señalización exclusiva para establecimiento y </a:t>
            </a:r>
            <a:r>
              <a:rPr lang="es-CO" dirty="0" smtClean="0"/>
              <a:t>liberación de </a:t>
            </a:r>
            <a:r>
              <a:rPr lang="es-CO" dirty="0"/>
              <a:t>conexiones. Al ser los pioneros las redes aún eran muy básicas y no </a:t>
            </a:r>
            <a:r>
              <a:rPr lang="es-CO" dirty="0" smtClean="0"/>
              <a:t>existían tareas </a:t>
            </a:r>
            <a:r>
              <a:rPr lang="es-CO" dirty="0"/>
              <a:t>de inteligencia y gestión de red como en la actualidad. Todos </a:t>
            </a:r>
            <a:r>
              <a:rPr lang="es-CO" dirty="0" smtClean="0"/>
              <a:t>estos mecanismos</a:t>
            </a:r>
            <a:r>
              <a:rPr lang="es-CO" dirty="0"/>
              <a:t>, que enriquecen las redes de telecomunicación, </a:t>
            </a:r>
            <a:r>
              <a:rPr lang="es-CO" dirty="0" smtClean="0"/>
              <a:t>necesitan intercambios </a:t>
            </a:r>
            <a:r>
              <a:rPr lang="es-CO" dirty="0"/>
              <a:t>de información de señalización que antes no existían.</a:t>
            </a:r>
          </a:p>
        </p:txBody>
      </p:sp>
    </p:spTree>
    <p:extLst>
      <p:ext uri="{BB962C8B-B14F-4D97-AF65-F5344CB8AC3E}">
        <p14:creationId xmlns:p14="http://schemas.microsoft.com/office/powerpoint/2010/main" val="315408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 err="1"/>
              <a:t>Plesiócrono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Cada reloj del sistema opera de forma independiente. Es necesario entonces utilizar</a:t>
            </a:r>
          </a:p>
          <a:p>
            <a:r>
              <a:rPr lang="es-CO" dirty="0"/>
              <a:t>relojes de alta estabilidad y </a:t>
            </a:r>
            <a:r>
              <a:rPr lang="es-CO" dirty="0" err="1"/>
              <a:t>resintonizarlos</a:t>
            </a:r>
            <a:r>
              <a:rPr lang="es-CO" dirty="0"/>
              <a:t> periódicamente de forma manual con el fin</a:t>
            </a:r>
          </a:p>
          <a:p>
            <a:r>
              <a:rPr lang="es-CO" dirty="0"/>
              <a:t>de que operen dentro de unos límites muy cercanos a la frecuencia nominal de la </a:t>
            </a:r>
            <a:r>
              <a:rPr lang="es-CO" dirty="0" smtClean="0"/>
              <a:t>red (</a:t>
            </a:r>
            <a:r>
              <a:rPr lang="es-CO" dirty="0" err="1" smtClean="0"/>
              <a:t>asincronía</a:t>
            </a:r>
            <a:r>
              <a:rPr lang="es-CO" dirty="0" smtClean="0"/>
              <a:t>). Se utilizan </a:t>
            </a:r>
            <a:r>
              <a:rPr lang="es-CO" dirty="0"/>
              <a:t>relojes muy caros y precisos. De todos modos siempre existe </a:t>
            </a:r>
            <a:r>
              <a:rPr lang="es-CO" dirty="0" smtClean="0"/>
              <a:t>algún deslizamiento o desfase.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3689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/>
              <a:t>Síncrono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Todos los relojes están controlados por un mecanismo automático, de forma que todos</a:t>
            </a:r>
          </a:p>
          <a:p>
            <a:r>
              <a:rPr lang="es-CO" dirty="0"/>
              <a:t>operan en la misma frecuencia nominal. Existen uno o dos relojes de muy alta calidad y</a:t>
            </a:r>
          </a:p>
          <a:p>
            <a:r>
              <a:rPr lang="es-CO" dirty="0"/>
              <a:t>precio, por ejemplo relojes atómicos, que sirven de referencia y controlan las</a:t>
            </a:r>
          </a:p>
          <a:p>
            <a:r>
              <a:rPr lang="es-CO" dirty="0"/>
              <a:t>frecuencias de los demás que son más baratos y de menor calidad.</a:t>
            </a:r>
          </a:p>
        </p:txBody>
      </p:sp>
    </p:spTree>
    <p:extLst>
      <p:ext uri="{BB962C8B-B14F-4D97-AF65-F5344CB8AC3E}">
        <p14:creationId xmlns:p14="http://schemas.microsoft.com/office/powerpoint/2010/main" val="24638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CO" dirty="0"/>
              <a:t>Todos los </a:t>
            </a:r>
            <a:r>
              <a:rPr lang="es-CO" dirty="0" smtClean="0"/>
              <a:t>relojes operan </a:t>
            </a:r>
            <a:r>
              <a:rPr lang="es-CO" dirty="0"/>
              <a:t>en la misma frecuencia, con lo que se evitan los desplazamientos en </a:t>
            </a:r>
            <a:r>
              <a:rPr lang="es-CO" dirty="0" smtClean="0"/>
              <a:t>condiciones normales</a:t>
            </a:r>
            <a:r>
              <a:rPr lang="es-CO" dirty="0"/>
              <a:t>. La información de temporización se disemina desde el reloj primario </a:t>
            </a:r>
            <a:r>
              <a:rPr lang="es-CO" dirty="0" smtClean="0"/>
              <a:t>de referencia </a:t>
            </a:r>
            <a:r>
              <a:rPr lang="es-CO" dirty="0"/>
              <a:t>(PRC) a todos los demás por una red superpuesta de control </a:t>
            </a:r>
            <a:r>
              <a:rPr lang="es-CO" dirty="0" smtClean="0"/>
              <a:t>de sincronización.</a:t>
            </a:r>
            <a:endParaRPr lang="es-CO" dirty="0"/>
          </a:p>
          <a:p>
            <a:r>
              <a:rPr lang="es-CO" dirty="0"/>
              <a:t>La jerarquía digital síncrona sigue este modelo y se suele utilizar </a:t>
            </a:r>
            <a:r>
              <a:rPr lang="es-CO" dirty="0" smtClean="0"/>
              <a:t>en comunicaciones </a:t>
            </a:r>
            <a:r>
              <a:rPr lang="es-CO" dirty="0"/>
              <a:t>dentro de la red de un mismo operador</a:t>
            </a:r>
          </a:p>
        </p:txBody>
      </p:sp>
    </p:spTree>
    <p:extLst>
      <p:ext uri="{BB962C8B-B14F-4D97-AF65-F5344CB8AC3E}">
        <p14:creationId xmlns:p14="http://schemas.microsoft.com/office/powerpoint/2010/main" val="225347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/>
              <a:t>Jerarquía digital </a:t>
            </a:r>
            <a:r>
              <a:rPr lang="es-CO" b="1" dirty="0" err="1"/>
              <a:t>plesiócrona</a:t>
            </a:r>
            <a:r>
              <a:rPr lang="es-CO" b="1" dirty="0"/>
              <a:t> (PDH)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Cuando el modo de operación es </a:t>
            </a:r>
            <a:r>
              <a:rPr lang="es-CO" dirty="0" err="1"/>
              <a:t>plesiócrono</a:t>
            </a:r>
            <a:r>
              <a:rPr lang="es-CO" dirty="0"/>
              <a:t> no existe una red de sincronismo entre </a:t>
            </a:r>
            <a:r>
              <a:rPr lang="es-CO" dirty="0" smtClean="0"/>
              <a:t>los nodos </a:t>
            </a:r>
            <a:r>
              <a:rPr lang="es-CO" dirty="0"/>
              <a:t>pero sí que se ajustan todos para trabajar con un reloj muy próximo a </a:t>
            </a:r>
            <a:r>
              <a:rPr lang="es-CO" dirty="0" smtClean="0"/>
              <a:t>la </a:t>
            </a:r>
            <a:r>
              <a:rPr lang="es-CO" dirty="0"/>
              <a:t>frecuencia nominal</a:t>
            </a:r>
            <a:r>
              <a:rPr lang="es-CO" dirty="0" smtClean="0"/>
              <a:t>.</a:t>
            </a:r>
          </a:p>
          <a:p>
            <a:r>
              <a:rPr lang="es-CO" dirty="0" smtClean="0"/>
              <a:t>La frecuencia instantánea </a:t>
            </a:r>
            <a:r>
              <a:rPr lang="es-CO" dirty="0"/>
              <a:t>puede tener ligeras variaciones respecto a esta frecuencia nominal.</a:t>
            </a:r>
          </a:p>
        </p:txBody>
      </p:sp>
    </p:spTree>
    <p:extLst>
      <p:ext uri="{BB962C8B-B14F-4D97-AF65-F5344CB8AC3E}">
        <p14:creationId xmlns:p14="http://schemas.microsoft.com/office/powerpoint/2010/main" val="275656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es-CO" dirty="0"/>
              <a:t>se </a:t>
            </a:r>
            <a:r>
              <a:rPr lang="es-CO" dirty="0" smtClean="0"/>
              <a:t>utiliza tradicionalmente </a:t>
            </a:r>
            <a:r>
              <a:rPr lang="es-CO" dirty="0"/>
              <a:t>en redes de telefonía para que varios canales telefónicos compartan </a:t>
            </a:r>
            <a:r>
              <a:rPr lang="es-CO" dirty="0" smtClean="0"/>
              <a:t>un medio </a:t>
            </a:r>
            <a:r>
              <a:rPr lang="es-CO" dirty="0"/>
              <a:t>de transmisión utilizando técnicas de </a:t>
            </a:r>
            <a:r>
              <a:rPr lang="es-CO" dirty="0" err="1"/>
              <a:t>multiplexión</a:t>
            </a:r>
            <a:r>
              <a:rPr lang="es-CO" dirty="0"/>
              <a:t> por división en el </a:t>
            </a:r>
            <a:r>
              <a:rPr lang="es-CO" dirty="0" smtClean="0"/>
              <a:t>tiempo.</a:t>
            </a:r>
          </a:p>
          <a:p>
            <a:r>
              <a:rPr lang="es-CO" dirty="0" smtClean="0"/>
              <a:t>La estructura </a:t>
            </a:r>
            <a:r>
              <a:rPr lang="es-CO" dirty="0"/>
              <a:t>de las tramas de nivel físico que se forman para lograr esta </a:t>
            </a:r>
            <a:r>
              <a:rPr lang="es-CO" dirty="0" err="1"/>
              <a:t>multiplexión</a:t>
            </a:r>
            <a:r>
              <a:rPr lang="es-CO" dirty="0"/>
              <a:t> va </a:t>
            </a:r>
            <a:r>
              <a:rPr lang="es-CO" dirty="0" smtClean="0"/>
              <a:t>a permitir </a:t>
            </a:r>
            <a:r>
              <a:rPr lang="es-CO" dirty="0"/>
              <a:t>una pequeña variación (siempre dentro determinados márgenes) de </a:t>
            </a:r>
            <a:r>
              <a:rPr lang="es-CO" dirty="0" smtClean="0"/>
              <a:t>la frecuencia </a:t>
            </a:r>
            <a:r>
              <a:rPr lang="es-CO" dirty="0"/>
              <a:t>instantánea a la que trabaja cada nodo respecto a la nominal</a:t>
            </a:r>
            <a:r>
              <a:rPr lang="es-CO" dirty="0" smtClean="0"/>
              <a:t>.</a:t>
            </a:r>
          </a:p>
          <a:p>
            <a:r>
              <a:rPr lang="es-CO" dirty="0" smtClean="0"/>
              <a:t>Existen tres jerarquías </a:t>
            </a:r>
            <a:r>
              <a:rPr lang="es-CO" dirty="0" err="1" smtClean="0"/>
              <a:t>plesiócronas</a:t>
            </a:r>
            <a:r>
              <a:rPr lang="es-CO" dirty="0" smtClean="0"/>
              <a:t> normalizadas: la europea, la americana y la japonesa.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9315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/>
              <a:t>Está </a:t>
            </a:r>
            <a:r>
              <a:rPr lang="es-CO" dirty="0"/>
              <a:t>formado por un grupo básico o grupo </a:t>
            </a:r>
            <a:r>
              <a:rPr lang="es-CO" dirty="0" smtClean="0"/>
              <a:t>primario, definido </a:t>
            </a:r>
            <a:r>
              <a:rPr lang="es-CO" dirty="0"/>
              <a:t>en la recomendación G.732 para Europa</a:t>
            </a:r>
            <a:r>
              <a:rPr lang="es-CO" dirty="0" smtClean="0"/>
              <a:t>. </a:t>
            </a:r>
            <a:r>
              <a:rPr lang="es-CO" dirty="0"/>
              <a:t>La velocidad de transmisión de </a:t>
            </a:r>
            <a:r>
              <a:rPr lang="es-CO" dirty="0" smtClean="0"/>
              <a:t>este flujo </a:t>
            </a:r>
            <a:r>
              <a:rPr lang="es-CO" dirty="0"/>
              <a:t>de primer nivel es de 2048 kbit/s y se denomina </a:t>
            </a:r>
            <a:r>
              <a:rPr lang="es-CO" dirty="0" smtClean="0"/>
              <a:t>E1.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67818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92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¿Qué es la información de señalización?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Es el </a:t>
            </a:r>
            <a:r>
              <a:rPr lang="es-CO" dirty="0"/>
              <a:t>intercambio de información </a:t>
            </a:r>
            <a:r>
              <a:rPr lang="es-CO" dirty="0" smtClean="0"/>
              <a:t>relacionada con </a:t>
            </a:r>
            <a:r>
              <a:rPr lang="es-CO" dirty="0"/>
              <a:t>el establecimiento y control de conexiones y con la gestión de una red </a:t>
            </a:r>
            <a:r>
              <a:rPr lang="es-CO" dirty="0" smtClean="0"/>
              <a:t>de telecomunicación</a:t>
            </a:r>
            <a:r>
              <a:rPr lang="es-CO" dirty="0"/>
              <a:t>. Este intercambio facilita la transmisión de información codificada </a:t>
            </a:r>
            <a:r>
              <a:rPr lang="es-CO" dirty="0" smtClean="0"/>
              <a:t>a través </a:t>
            </a:r>
            <a:r>
              <a:rPr lang="es-CO" dirty="0"/>
              <a:t>del medio de comunicación, permitiendo procesar las instrucciones y </a:t>
            </a:r>
            <a:r>
              <a:rPr lang="es-CO" dirty="0" smtClean="0"/>
              <a:t>los parámetros </a:t>
            </a:r>
            <a:r>
              <a:rPr lang="es-CO" dirty="0"/>
              <a:t>necesarios para lograr una correcta comunicación entre los </a:t>
            </a:r>
            <a:r>
              <a:rPr lang="es-CO" dirty="0" smtClean="0"/>
              <a:t>corresponsales de </a:t>
            </a:r>
            <a:r>
              <a:rPr lang="es-CO" dirty="0"/>
              <a:t>la red.</a:t>
            </a:r>
          </a:p>
        </p:txBody>
      </p:sp>
    </p:spTree>
    <p:extLst>
      <p:ext uri="{BB962C8B-B14F-4D97-AF65-F5344CB8AC3E}">
        <p14:creationId xmlns:p14="http://schemas.microsoft.com/office/powerpoint/2010/main" val="393612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Funciones de la </a:t>
            </a:r>
            <a:r>
              <a:rPr lang="es-CO" b="1" dirty="0" smtClean="0"/>
              <a:t>señalización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O" dirty="0"/>
              <a:t>Establecimiento y liberación del canal de comunicación.</a:t>
            </a:r>
          </a:p>
          <a:p>
            <a:r>
              <a:rPr lang="es-CO" dirty="0" smtClean="0"/>
              <a:t>Proporcionar </a:t>
            </a:r>
            <a:r>
              <a:rPr lang="es-CO" dirty="0"/>
              <a:t>información acerca del usuario final o destinatario de la llamada, </a:t>
            </a:r>
            <a:r>
              <a:rPr lang="es-CO" dirty="0" smtClean="0"/>
              <a:t>que  será </a:t>
            </a:r>
            <a:r>
              <a:rPr lang="es-CO" dirty="0"/>
              <a:t>utilizada para el correcto encaminamiento de los datos.</a:t>
            </a:r>
          </a:p>
          <a:p>
            <a:r>
              <a:rPr lang="es-CO" dirty="0" smtClean="0"/>
              <a:t>Informar </a:t>
            </a:r>
            <a:r>
              <a:rPr lang="es-CO" dirty="0"/>
              <a:t>sobre el progreso de una llamada.</a:t>
            </a:r>
          </a:p>
          <a:p>
            <a:r>
              <a:rPr lang="es-CO" dirty="0" smtClean="0"/>
              <a:t>Generar </a:t>
            </a:r>
            <a:r>
              <a:rPr lang="es-CO" dirty="0"/>
              <a:t>señales de alerta, tales como aviso de llamada en espera, descolgado... </a:t>
            </a:r>
            <a:r>
              <a:rPr lang="es-CO" dirty="0" smtClean="0"/>
              <a:t>Y proporcionar </a:t>
            </a:r>
            <a:r>
              <a:rPr lang="es-CO" dirty="0"/>
              <a:t>información sobre el estado de una línea de abonado o de un </a:t>
            </a:r>
            <a:r>
              <a:rPr lang="es-CO" dirty="0" smtClean="0"/>
              <a:t>circuito troncal</a:t>
            </a:r>
            <a:r>
              <a:rPr lang="es-CO" dirty="0"/>
              <a:t>.</a:t>
            </a:r>
          </a:p>
          <a:p>
            <a:r>
              <a:rPr lang="es-CO" dirty="0" smtClean="0"/>
              <a:t>Envío </a:t>
            </a:r>
            <a:r>
              <a:rPr lang="es-CO" dirty="0"/>
              <a:t>de señales de congestión y ocupado, que alertarán a los nodos para que </a:t>
            </a:r>
            <a:r>
              <a:rPr lang="es-CO" dirty="0" smtClean="0"/>
              <a:t>no utilicen </a:t>
            </a:r>
            <a:r>
              <a:rPr lang="es-CO" dirty="0"/>
              <a:t>rutas que podrían resultar problemáticas.</a:t>
            </a:r>
          </a:p>
          <a:p>
            <a:r>
              <a:rPr lang="es-CO" dirty="0" smtClean="0"/>
              <a:t>Asegurar </a:t>
            </a:r>
            <a:r>
              <a:rPr lang="es-CO" dirty="0"/>
              <a:t>la fiabilidad de las comunicaciones.</a:t>
            </a:r>
          </a:p>
          <a:p>
            <a:r>
              <a:rPr lang="es-CO" dirty="0" smtClean="0"/>
              <a:t>Permitir </a:t>
            </a:r>
            <a:r>
              <a:rPr lang="es-CO" dirty="0"/>
              <a:t>la ejecución de funciones administrativas y de mantenimiento.</a:t>
            </a:r>
          </a:p>
        </p:txBody>
      </p:sp>
    </p:spTree>
    <p:extLst>
      <p:ext uri="{BB962C8B-B14F-4D97-AF65-F5344CB8AC3E}">
        <p14:creationId xmlns:p14="http://schemas.microsoft.com/office/powerpoint/2010/main" val="3324012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809</Words>
  <Application>Microsoft Office PowerPoint</Application>
  <PresentationFormat>Presentación en pantalla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MODOS DE OPERACIÓN EN TRANSMICIÓN DE DATOS</vt:lpstr>
      <vt:lpstr>Plesiócrono</vt:lpstr>
      <vt:lpstr>Síncrono</vt:lpstr>
      <vt:lpstr>Presentación de PowerPoint</vt:lpstr>
      <vt:lpstr>Jerarquía digital plesiócrona (PDH)</vt:lpstr>
      <vt:lpstr>Presentación de PowerPoint</vt:lpstr>
      <vt:lpstr>Presentación de PowerPoint</vt:lpstr>
      <vt:lpstr>¿Qué es la información de señalización?</vt:lpstr>
      <vt:lpstr>Funciones de la señalización</vt:lpstr>
      <vt:lpstr>Señalización analógica</vt:lpstr>
      <vt:lpstr>Señalización digital</vt:lpstr>
      <vt:lpstr>Sistemas de señalización</vt:lpstr>
      <vt:lpstr>PROBLEMAS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MODOS DE OPERACIÓN EN TRANSMICIÓN DE DATOS</dc:title>
  <dc:creator>MALEC</dc:creator>
  <cp:lastModifiedBy>MALEC</cp:lastModifiedBy>
  <cp:revision>5</cp:revision>
  <dcterms:created xsi:type="dcterms:W3CDTF">2013-04-11T23:09:05Z</dcterms:created>
  <dcterms:modified xsi:type="dcterms:W3CDTF">2013-04-11T23:50:11Z</dcterms:modified>
</cp:coreProperties>
</file>