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1213C655-3DCF-4624-BFC1-5B9168FF99E9}" type="datetimeFigureOut">
              <a:rPr lang="es-CO" smtClean="0"/>
              <a:t>05/08/2014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8800D19-1B0A-4D30-9B96-EB497969F204}" type="slidenum">
              <a:rPr lang="es-CO" smtClean="0"/>
              <a:t>‹Nº›</a:t>
            </a:fld>
            <a:endParaRPr lang="es-CO"/>
          </a:p>
        </p:txBody>
      </p:sp>
    </p:spTree>
    <p:extLst>
      <p:ext uri="{BB962C8B-B14F-4D97-AF65-F5344CB8AC3E}">
        <p14:creationId xmlns:p14="http://schemas.microsoft.com/office/powerpoint/2010/main" val="3791980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213C655-3DCF-4624-BFC1-5B9168FF99E9}" type="datetimeFigureOut">
              <a:rPr lang="es-CO" smtClean="0"/>
              <a:t>05/08/2014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8800D19-1B0A-4D30-9B96-EB497969F204}" type="slidenum">
              <a:rPr lang="es-CO" smtClean="0"/>
              <a:t>‹Nº›</a:t>
            </a:fld>
            <a:endParaRPr lang="es-CO"/>
          </a:p>
        </p:txBody>
      </p:sp>
    </p:spTree>
    <p:extLst>
      <p:ext uri="{BB962C8B-B14F-4D97-AF65-F5344CB8AC3E}">
        <p14:creationId xmlns:p14="http://schemas.microsoft.com/office/powerpoint/2010/main" val="3156262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213C655-3DCF-4624-BFC1-5B9168FF99E9}" type="datetimeFigureOut">
              <a:rPr lang="es-CO" smtClean="0"/>
              <a:t>05/08/2014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8800D19-1B0A-4D30-9B96-EB497969F204}" type="slidenum">
              <a:rPr lang="es-CO" smtClean="0"/>
              <a:t>‹Nº›</a:t>
            </a:fld>
            <a:endParaRPr lang="es-CO"/>
          </a:p>
        </p:txBody>
      </p:sp>
    </p:spTree>
    <p:extLst>
      <p:ext uri="{BB962C8B-B14F-4D97-AF65-F5344CB8AC3E}">
        <p14:creationId xmlns:p14="http://schemas.microsoft.com/office/powerpoint/2010/main" val="555291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213C655-3DCF-4624-BFC1-5B9168FF99E9}" type="datetimeFigureOut">
              <a:rPr lang="es-CO" smtClean="0"/>
              <a:t>05/08/2014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8800D19-1B0A-4D30-9B96-EB497969F204}" type="slidenum">
              <a:rPr lang="es-CO" smtClean="0"/>
              <a:t>‹Nº›</a:t>
            </a:fld>
            <a:endParaRPr lang="es-CO"/>
          </a:p>
        </p:txBody>
      </p:sp>
    </p:spTree>
    <p:extLst>
      <p:ext uri="{BB962C8B-B14F-4D97-AF65-F5344CB8AC3E}">
        <p14:creationId xmlns:p14="http://schemas.microsoft.com/office/powerpoint/2010/main" val="3847298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213C655-3DCF-4624-BFC1-5B9168FF99E9}" type="datetimeFigureOut">
              <a:rPr lang="es-CO" smtClean="0"/>
              <a:t>05/08/2014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8800D19-1B0A-4D30-9B96-EB497969F204}" type="slidenum">
              <a:rPr lang="es-CO" smtClean="0"/>
              <a:t>‹Nº›</a:t>
            </a:fld>
            <a:endParaRPr lang="es-CO"/>
          </a:p>
        </p:txBody>
      </p:sp>
    </p:spTree>
    <p:extLst>
      <p:ext uri="{BB962C8B-B14F-4D97-AF65-F5344CB8AC3E}">
        <p14:creationId xmlns:p14="http://schemas.microsoft.com/office/powerpoint/2010/main" val="3304497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1213C655-3DCF-4624-BFC1-5B9168FF99E9}" type="datetimeFigureOut">
              <a:rPr lang="es-CO" smtClean="0"/>
              <a:t>05/08/2014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8800D19-1B0A-4D30-9B96-EB497969F204}" type="slidenum">
              <a:rPr lang="es-CO" smtClean="0"/>
              <a:t>‹Nº›</a:t>
            </a:fld>
            <a:endParaRPr lang="es-CO"/>
          </a:p>
        </p:txBody>
      </p:sp>
    </p:spTree>
    <p:extLst>
      <p:ext uri="{BB962C8B-B14F-4D97-AF65-F5344CB8AC3E}">
        <p14:creationId xmlns:p14="http://schemas.microsoft.com/office/powerpoint/2010/main" val="294581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1213C655-3DCF-4624-BFC1-5B9168FF99E9}" type="datetimeFigureOut">
              <a:rPr lang="es-CO" smtClean="0"/>
              <a:t>05/08/2014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08800D19-1B0A-4D30-9B96-EB497969F204}" type="slidenum">
              <a:rPr lang="es-CO" smtClean="0"/>
              <a:t>‹Nº›</a:t>
            </a:fld>
            <a:endParaRPr lang="es-CO"/>
          </a:p>
        </p:txBody>
      </p:sp>
    </p:spTree>
    <p:extLst>
      <p:ext uri="{BB962C8B-B14F-4D97-AF65-F5344CB8AC3E}">
        <p14:creationId xmlns:p14="http://schemas.microsoft.com/office/powerpoint/2010/main" val="39730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1213C655-3DCF-4624-BFC1-5B9168FF99E9}" type="datetimeFigureOut">
              <a:rPr lang="es-CO" smtClean="0"/>
              <a:t>05/08/2014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08800D19-1B0A-4D30-9B96-EB497969F204}" type="slidenum">
              <a:rPr lang="es-CO" smtClean="0"/>
              <a:t>‹Nº›</a:t>
            </a:fld>
            <a:endParaRPr lang="es-CO"/>
          </a:p>
        </p:txBody>
      </p:sp>
    </p:spTree>
    <p:extLst>
      <p:ext uri="{BB962C8B-B14F-4D97-AF65-F5344CB8AC3E}">
        <p14:creationId xmlns:p14="http://schemas.microsoft.com/office/powerpoint/2010/main" val="1013061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13C655-3DCF-4624-BFC1-5B9168FF99E9}" type="datetimeFigureOut">
              <a:rPr lang="es-CO" smtClean="0"/>
              <a:t>05/08/2014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08800D19-1B0A-4D30-9B96-EB497969F204}" type="slidenum">
              <a:rPr lang="es-CO" smtClean="0"/>
              <a:t>‹Nº›</a:t>
            </a:fld>
            <a:endParaRPr lang="es-CO"/>
          </a:p>
        </p:txBody>
      </p:sp>
    </p:spTree>
    <p:extLst>
      <p:ext uri="{BB962C8B-B14F-4D97-AF65-F5344CB8AC3E}">
        <p14:creationId xmlns:p14="http://schemas.microsoft.com/office/powerpoint/2010/main" val="1851980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13C655-3DCF-4624-BFC1-5B9168FF99E9}" type="datetimeFigureOut">
              <a:rPr lang="es-CO" smtClean="0"/>
              <a:t>05/08/2014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8800D19-1B0A-4D30-9B96-EB497969F204}" type="slidenum">
              <a:rPr lang="es-CO" smtClean="0"/>
              <a:t>‹Nº›</a:t>
            </a:fld>
            <a:endParaRPr lang="es-CO"/>
          </a:p>
        </p:txBody>
      </p:sp>
    </p:spTree>
    <p:extLst>
      <p:ext uri="{BB962C8B-B14F-4D97-AF65-F5344CB8AC3E}">
        <p14:creationId xmlns:p14="http://schemas.microsoft.com/office/powerpoint/2010/main" val="3370221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13C655-3DCF-4624-BFC1-5B9168FF99E9}" type="datetimeFigureOut">
              <a:rPr lang="es-CO" smtClean="0"/>
              <a:t>05/08/2014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8800D19-1B0A-4D30-9B96-EB497969F204}" type="slidenum">
              <a:rPr lang="es-CO" smtClean="0"/>
              <a:t>‹Nº›</a:t>
            </a:fld>
            <a:endParaRPr lang="es-CO"/>
          </a:p>
        </p:txBody>
      </p:sp>
    </p:spTree>
    <p:extLst>
      <p:ext uri="{BB962C8B-B14F-4D97-AF65-F5344CB8AC3E}">
        <p14:creationId xmlns:p14="http://schemas.microsoft.com/office/powerpoint/2010/main" val="3881637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3C655-3DCF-4624-BFC1-5B9168FF99E9}" type="datetimeFigureOut">
              <a:rPr lang="es-CO" smtClean="0"/>
              <a:t>05/08/2014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800D19-1B0A-4D30-9B96-EB497969F204}" type="slidenum">
              <a:rPr lang="es-CO" smtClean="0"/>
              <a:t>‹Nº›</a:t>
            </a:fld>
            <a:endParaRPr lang="es-CO"/>
          </a:p>
        </p:txBody>
      </p:sp>
    </p:spTree>
    <p:extLst>
      <p:ext uri="{BB962C8B-B14F-4D97-AF65-F5344CB8AC3E}">
        <p14:creationId xmlns:p14="http://schemas.microsoft.com/office/powerpoint/2010/main" val="3119900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INTRODUCCIÓN AL CONTROL INDUSTRIAL</a:t>
            </a:r>
            <a:endParaRPr lang="es-CO" dirty="0"/>
          </a:p>
        </p:txBody>
      </p:sp>
      <p:sp>
        <p:nvSpPr>
          <p:cNvPr id="3" name="2 Subtítulo"/>
          <p:cNvSpPr>
            <a:spLocks noGrp="1"/>
          </p:cNvSpPr>
          <p:nvPr>
            <p:ph type="subTitle" idx="1"/>
          </p:nvPr>
        </p:nvSpPr>
        <p:spPr/>
        <p:txBody>
          <a:bodyPr/>
          <a:lstStyle/>
          <a:p>
            <a:r>
              <a:rPr lang="es-CO" dirty="0" smtClean="0"/>
              <a:t>EL PAC Y EL PLC</a:t>
            </a:r>
            <a:endParaRPr lang="es-CO" dirty="0"/>
          </a:p>
        </p:txBody>
      </p:sp>
    </p:spTree>
    <p:extLst>
      <p:ext uri="{BB962C8B-B14F-4D97-AF65-F5344CB8AC3E}">
        <p14:creationId xmlns:p14="http://schemas.microsoft.com/office/powerpoint/2010/main" val="4029213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43000"/>
          </a:xfrm>
        </p:spPr>
        <p:txBody>
          <a:bodyPr/>
          <a:lstStyle/>
          <a:p>
            <a:r>
              <a:rPr lang="es-CO" dirty="0" smtClean="0"/>
              <a:t>VENTAJAS PLC</a:t>
            </a:r>
            <a:endParaRPr lang="es-CO" dirty="0"/>
          </a:p>
        </p:txBody>
      </p:sp>
      <p:sp>
        <p:nvSpPr>
          <p:cNvPr id="3" name="2 Marcador de contenido"/>
          <p:cNvSpPr>
            <a:spLocks noGrp="1"/>
          </p:cNvSpPr>
          <p:nvPr>
            <p:ph idx="1"/>
          </p:nvPr>
        </p:nvSpPr>
        <p:spPr>
          <a:xfrm>
            <a:off x="457200" y="1268760"/>
            <a:ext cx="8363272" cy="5112568"/>
          </a:xfrm>
        </p:spPr>
        <p:txBody>
          <a:bodyPr>
            <a:normAutofit fontScale="85000" lnSpcReduction="20000"/>
          </a:bodyPr>
          <a:lstStyle/>
          <a:p>
            <a:r>
              <a:rPr lang="es-CO" dirty="0"/>
              <a:t>Ofrecen las mismas ventajas sobre la lógica cableada, principalmente por su variedad de modelos existentes.</a:t>
            </a:r>
          </a:p>
          <a:p>
            <a:r>
              <a:rPr lang="es-CO" b="1" dirty="0"/>
              <a:t>Menor tiempo</a:t>
            </a:r>
            <a:r>
              <a:rPr lang="es-CO" dirty="0"/>
              <a:t> empleado en su</a:t>
            </a:r>
            <a:r>
              <a:rPr lang="es-CO" b="1" dirty="0"/>
              <a:t> elaboración</a:t>
            </a:r>
            <a:r>
              <a:rPr lang="es-CO" dirty="0"/>
              <a:t>.</a:t>
            </a:r>
          </a:p>
          <a:p>
            <a:r>
              <a:rPr lang="es-CO" dirty="0"/>
              <a:t>Podrás realizar </a:t>
            </a:r>
            <a:r>
              <a:rPr lang="es-CO" b="1" dirty="0"/>
              <a:t>modificaciones</a:t>
            </a:r>
            <a:r>
              <a:rPr lang="es-CO" dirty="0"/>
              <a:t> sin cambiar cableado.</a:t>
            </a:r>
          </a:p>
          <a:p>
            <a:r>
              <a:rPr lang="es-CO" dirty="0"/>
              <a:t>La</a:t>
            </a:r>
            <a:r>
              <a:rPr lang="es-CO" b="1" dirty="0"/>
              <a:t> lista de materiales</a:t>
            </a:r>
            <a:r>
              <a:rPr lang="es-CO" dirty="0"/>
              <a:t> es muy </a:t>
            </a:r>
            <a:r>
              <a:rPr lang="es-CO" b="1" dirty="0"/>
              <a:t>reducida</a:t>
            </a:r>
            <a:r>
              <a:rPr lang="es-CO" dirty="0"/>
              <a:t>.</a:t>
            </a:r>
          </a:p>
          <a:p>
            <a:r>
              <a:rPr lang="es-CO" dirty="0"/>
              <a:t>Mínimo </a:t>
            </a:r>
            <a:r>
              <a:rPr lang="es-CO" b="1" dirty="0"/>
              <a:t>espacio de aplicación</a:t>
            </a:r>
            <a:r>
              <a:rPr lang="es-CO" dirty="0"/>
              <a:t>.</a:t>
            </a:r>
          </a:p>
          <a:p>
            <a:r>
              <a:rPr lang="es-CO" b="1" dirty="0"/>
              <a:t>Menor costo</a:t>
            </a:r>
            <a:r>
              <a:rPr lang="es-CO" dirty="0"/>
              <a:t>.</a:t>
            </a:r>
          </a:p>
          <a:p>
            <a:r>
              <a:rPr lang="es-CO" b="1" dirty="0"/>
              <a:t>Mantenimiento económico</a:t>
            </a:r>
            <a:r>
              <a:rPr lang="es-CO" dirty="0"/>
              <a:t> por tiempos de paro reducidos</a:t>
            </a:r>
            <a:r>
              <a:rPr lang="es-CO" dirty="0" smtClean="0"/>
              <a:t>.</a:t>
            </a:r>
          </a:p>
          <a:p>
            <a:r>
              <a:rPr lang="es-CO" b="1" dirty="0"/>
              <a:t>es posible</a:t>
            </a:r>
            <a:r>
              <a:rPr lang="es-CO" dirty="0"/>
              <a:t> </a:t>
            </a:r>
            <a:r>
              <a:rPr lang="es-CO" b="1" dirty="0"/>
              <a:t>hacer automático</a:t>
            </a:r>
            <a:r>
              <a:rPr lang="es-CO" dirty="0"/>
              <a:t> prácticamente </a:t>
            </a:r>
            <a:r>
              <a:rPr lang="es-CO" b="1" dirty="0"/>
              <a:t>cualquier proceso</a:t>
            </a:r>
            <a:r>
              <a:rPr lang="es-CO" dirty="0"/>
              <a:t>, </a:t>
            </a:r>
            <a:r>
              <a:rPr lang="es-CO" b="1" dirty="0"/>
              <a:t>mejorar</a:t>
            </a:r>
            <a:r>
              <a:rPr lang="es-CO" dirty="0"/>
              <a:t> </a:t>
            </a:r>
            <a:r>
              <a:rPr lang="es-CO" dirty="0" err="1"/>
              <a:t>la</a:t>
            </a:r>
            <a:r>
              <a:rPr lang="es-CO" b="1" dirty="0" err="1"/>
              <a:t>eficiencia</a:t>
            </a:r>
            <a:r>
              <a:rPr lang="es-CO" dirty="0"/>
              <a:t> y </a:t>
            </a:r>
            <a:r>
              <a:rPr lang="es-CO" b="1" dirty="0"/>
              <a:t>confiabilidad</a:t>
            </a:r>
            <a:r>
              <a:rPr lang="es-CO" dirty="0"/>
              <a:t> de la maquinaria, y </a:t>
            </a:r>
            <a:r>
              <a:rPr lang="es-CO" b="1" dirty="0"/>
              <a:t>lo más importante </a:t>
            </a:r>
            <a:r>
              <a:rPr lang="es-CO" b="1" i="1" dirty="0"/>
              <a:t>bajar los </a:t>
            </a:r>
            <a:r>
              <a:rPr lang="es-CO" b="1" i="1" dirty="0" err="1"/>
              <a:t>costos</a:t>
            </a:r>
            <a:r>
              <a:rPr lang="es-CO" i="1" dirty="0" err="1"/>
              <a:t>.</a:t>
            </a:r>
            <a:r>
              <a:rPr lang="es-CO" dirty="0" err="1"/>
              <a:t>En</a:t>
            </a:r>
            <a:r>
              <a:rPr lang="es-CO" dirty="0"/>
              <a:t> suma, se pagan solos.</a:t>
            </a:r>
          </a:p>
        </p:txBody>
      </p:sp>
    </p:spTree>
    <p:extLst>
      <p:ext uri="{BB962C8B-B14F-4D97-AF65-F5344CB8AC3E}">
        <p14:creationId xmlns:p14="http://schemas.microsoft.com/office/powerpoint/2010/main" val="737161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a:t>DIFERENCIAS Y SIMILITUDES ENTRE UN PAC Y UN PLC</a:t>
            </a:r>
            <a:endParaRPr lang="es-CO" dirty="0"/>
          </a:p>
        </p:txBody>
      </p:sp>
      <p:sp>
        <p:nvSpPr>
          <p:cNvPr id="3" name="2 Marcador de contenido"/>
          <p:cNvSpPr>
            <a:spLocks noGrp="1"/>
          </p:cNvSpPr>
          <p:nvPr>
            <p:ph idx="1"/>
          </p:nvPr>
        </p:nvSpPr>
        <p:spPr/>
        <p:txBody>
          <a:bodyPr>
            <a:normAutofit fontScale="92500" lnSpcReduction="20000"/>
          </a:bodyPr>
          <a:lstStyle/>
          <a:p>
            <a:r>
              <a:rPr lang="es-CO" dirty="0"/>
              <a:t>Los </a:t>
            </a:r>
            <a:r>
              <a:rPr lang="es-CO" dirty="0" err="1"/>
              <a:t>PACs</a:t>
            </a:r>
            <a:r>
              <a:rPr lang="es-CO" dirty="0"/>
              <a:t> y </a:t>
            </a:r>
            <a:r>
              <a:rPr lang="es-CO" dirty="0" err="1"/>
              <a:t>PLCs</a:t>
            </a:r>
            <a:r>
              <a:rPr lang="es-CO" dirty="0"/>
              <a:t> tienen varias cosas en común. Internamente, ambos incluyen una fuente de potencia, un CPU, un plano trasero o dispositivo de E/S, y módulos. Tienen registros de memoria que reflejan los canales de E/S individuales en los módulos. Sin embargo, las siguientes diferencias resultan muy significativas.</a:t>
            </a:r>
          </a:p>
          <a:p>
            <a:r>
              <a:rPr lang="es-CO" dirty="0"/>
              <a:t>En su estudio de “Generalidades de los Controladores Lógicos Programables a Nivel Mundial”, ARC identificó 5 características principales en los PAC:</a:t>
            </a:r>
          </a:p>
          <a:p>
            <a:endParaRPr lang="es-CO" dirty="0"/>
          </a:p>
        </p:txBody>
      </p:sp>
    </p:spTree>
    <p:extLst>
      <p:ext uri="{BB962C8B-B14F-4D97-AF65-F5344CB8AC3E}">
        <p14:creationId xmlns:p14="http://schemas.microsoft.com/office/powerpoint/2010/main" val="2262140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fontScale="92500"/>
          </a:bodyPr>
          <a:lstStyle/>
          <a:p>
            <a:r>
              <a:rPr lang="es-CO" dirty="0"/>
              <a:t>Funcionalidad de dominio múltiple, al menos dos de lógica, movimiento, control PID, y proceso en una sola plataforma</a:t>
            </a:r>
          </a:p>
          <a:p>
            <a:r>
              <a:rPr lang="es-CO" dirty="0"/>
              <a:t>Plataforma de desarrollo sencillo de disciplina múltiple incorporando etiquetas comunes y una base de datos sencilla para tener acceso a todos los parámetros y funciones</a:t>
            </a:r>
          </a:p>
          <a:p>
            <a:r>
              <a:rPr lang="es-CO" dirty="0"/>
              <a:t>Herramientas de software que permiten diseñar flujo del proceso a través de varias máquinas o unidades de proceso, junto con el IEC 61131-3, guía del usuario y administración de datos</a:t>
            </a:r>
          </a:p>
          <a:p>
            <a:endParaRPr lang="es-CO" dirty="0"/>
          </a:p>
        </p:txBody>
      </p:sp>
    </p:spTree>
    <p:extLst>
      <p:ext uri="{BB962C8B-B14F-4D97-AF65-F5344CB8AC3E}">
        <p14:creationId xmlns:p14="http://schemas.microsoft.com/office/powerpoint/2010/main" val="3147010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r>
              <a:rPr lang="es-CO" dirty="0"/>
              <a:t>Arquitecturas modulares, abiertas que reflejan las aplicaciones industriales a partir de un despliegue de maquinaria en fábricas en plantas de proceso</a:t>
            </a:r>
          </a:p>
          <a:p>
            <a:r>
              <a:rPr lang="es-CO" dirty="0"/>
              <a:t>Uso de estándares de la industria para </a:t>
            </a:r>
            <a:r>
              <a:rPr lang="es-CO" dirty="0" err="1"/>
              <a:t>interfases</a:t>
            </a:r>
            <a:r>
              <a:rPr lang="es-CO" dirty="0"/>
              <a:t> en red, lenguajes, etc., como búsquedas TCP/IP, OPC y XML, y SQL</a:t>
            </a:r>
          </a:p>
          <a:p>
            <a:endParaRPr lang="es-CO" dirty="0"/>
          </a:p>
        </p:txBody>
      </p:sp>
    </p:spTree>
    <p:extLst>
      <p:ext uri="{BB962C8B-B14F-4D97-AF65-F5344CB8AC3E}">
        <p14:creationId xmlns:p14="http://schemas.microsoft.com/office/powerpoint/2010/main" val="1571568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endParaRPr lang="es-CO"/>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29" y="404665"/>
            <a:ext cx="8556535" cy="59080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6718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a:t>LOS </a:t>
            </a:r>
            <a:r>
              <a:rPr lang="es-CO" b="1" dirty="0" err="1"/>
              <a:t>PACs</a:t>
            </a:r>
            <a:endParaRPr lang="es-CO" dirty="0"/>
          </a:p>
        </p:txBody>
      </p:sp>
      <p:sp>
        <p:nvSpPr>
          <p:cNvPr id="3" name="2 Marcador de contenido"/>
          <p:cNvSpPr>
            <a:spLocks noGrp="1"/>
          </p:cNvSpPr>
          <p:nvPr>
            <p:ph idx="1"/>
          </p:nvPr>
        </p:nvSpPr>
        <p:spPr>
          <a:xfrm>
            <a:off x="457200" y="1412776"/>
            <a:ext cx="8363272" cy="4713387"/>
          </a:xfrm>
        </p:spPr>
        <p:txBody>
          <a:bodyPr>
            <a:normAutofit fontScale="92500" lnSpcReduction="10000"/>
          </a:bodyPr>
          <a:lstStyle/>
          <a:p>
            <a:pPr marL="0" indent="0">
              <a:buNone/>
            </a:pPr>
            <a:r>
              <a:rPr lang="es-CO" dirty="0"/>
              <a:t>Los ingenieros de grandes compañías con la tarea de resolver los problemas de bajo rendimiento computacional y aumentar las capacidades básicas de los </a:t>
            </a:r>
            <a:r>
              <a:rPr lang="es-CO" dirty="0" err="1"/>
              <a:t>PLCs</a:t>
            </a:r>
            <a:r>
              <a:rPr lang="es-CO" dirty="0"/>
              <a:t> fueron los que consideraron las </a:t>
            </a:r>
            <a:r>
              <a:rPr lang="es-CO" dirty="0" err="1"/>
              <a:t>PCs</a:t>
            </a:r>
            <a:r>
              <a:rPr lang="es-CO" dirty="0"/>
              <a:t> para control industrial para obtener la flexibilidad ofrecida por software y el hardware de alto nivel. Sin embargo, utilizar las </a:t>
            </a:r>
            <a:r>
              <a:rPr lang="es-CO" dirty="0" err="1"/>
              <a:t>PCs</a:t>
            </a:r>
            <a:r>
              <a:rPr lang="es-CO" dirty="0"/>
              <a:t> para control industrial en aquella época también significa lidiar con debilidades inherentes como estabilidad, confiabilidad, y herramientas de programación no familiares.</a:t>
            </a:r>
          </a:p>
        </p:txBody>
      </p:sp>
    </p:spTree>
    <p:extLst>
      <p:ext uri="{BB962C8B-B14F-4D97-AF65-F5344CB8AC3E}">
        <p14:creationId xmlns:p14="http://schemas.microsoft.com/office/powerpoint/2010/main" val="478526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r>
              <a:rPr lang="es-CO" dirty="0"/>
              <a:t>El paso evolutivo obvio en estas herramientas fue el desarrollo de productos que ofrecen la ventaja en ambas plataformas. Compañías como Rockwell, Siemens, GE </a:t>
            </a:r>
            <a:r>
              <a:rPr lang="es-CO" dirty="0" err="1"/>
              <a:t>Fanuc</a:t>
            </a:r>
            <a:r>
              <a:rPr lang="es-CO" dirty="0"/>
              <a:t>, y </a:t>
            </a:r>
            <a:r>
              <a:rPr lang="es-CO" dirty="0" err="1"/>
              <a:t>Beckhoff</a:t>
            </a:r>
            <a:r>
              <a:rPr lang="es-CO" dirty="0"/>
              <a:t> vieron la necesidad de estos dispositivos y hoy día ofrecen plataformas completas basándose en este concepto. Los nuevos controladores resultantes, diseñados para lograr aplicaciones más especializadas, combinan lo mejor de las características PLC con lo mejor de las características de las </a:t>
            </a:r>
            <a:r>
              <a:rPr lang="es-CO" dirty="0" err="1"/>
              <a:t>PCs</a:t>
            </a:r>
            <a:r>
              <a:rPr lang="es-CO" dirty="0"/>
              <a:t>.</a:t>
            </a:r>
          </a:p>
        </p:txBody>
      </p:sp>
    </p:spTree>
    <p:extLst>
      <p:ext uri="{BB962C8B-B14F-4D97-AF65-F5344CB8AC3E}">
        <p14:creationId xmlns:p14="http://schemas.microsoft.com/office/powerpoint/2010/main" val="3892308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sz="half" idx="2"/>
          </p:nvPr>
        </p:nvSpPr>
        <p:spPr>
          <a:xfrm>
            <a:off x="3779912" y="260648"/>
            <a:ext cx="5040560" cy="6192688"/>
          </a:xfrm>
        </p:spPr>
        <p:txBody>
          <a:bodyPr>
            <a:normAutofit/>
          </a:bodyPr>
          <a:lstStyle/>
          <a:p>
            <a:r>
              <a:rPr lang="es-CO" dirty="0"/>
              <a:t>Un </a:t>
            </a:r>
            <a:r>
              <a:rPr lang="es-CO" b="1" dirty="0"/>
              <a:t>PAC</a:t>
            </a:r>
            <a:r>
              <a:rPr lang="es-CO" dirty="0"/>
              <a:t> (</a:t>
            </a:r>
            <a:r>
              <a:rPr lang="es-CO" b="1" dirty="0" err="1"/>
              <a:t>P</a:t>
            </a:r>
            <a:r>
              <a:rPr lang="es-CO" dirty="0" err="1"/>
              <a:t>rogrammable</a:t>
            </a:r>
            <a:r>
              <a:rPr lang="es-CO" dirty="0"/>
              <a:t> </a:t>
            </a:r>
            <a:r>
              <a:rPr lang="es-CO" b="1" dirty="0" err="1"/>
              <a:t>A</a:t>
            </a:r>
            <a:r>
              <a:rPr lang="es-CO" dirty="0" err="1"/>
              <a:t>utomation</a:t>
            </a:r>
            <a:r>
              <a:rPr lang="es-CO" dirty="0"/>
              <a:t> </a:t>
            </a:r>
            <a:r>
              <a:rPr lang="es-CO" b="1" dirty="0" err="1"/>
              <a:t>C</a:t>
            </a:r>
            <a:r>
              <a:rPr lang="es-CO" dirty="0" err="1"/>
              <a:t>ontroller</a:t>
            </a:r>
            <a:r>
              <a:rPr lang="es-CO" dirty="0"/>
              <a:t>) es una tecnología industrial orientada al control automatizado avanzado, al diseño de equipos para laboratorios  y a la medición de magnitudes análogas. El PAC se refiere al conjunto formado por un controlador (una CPU típicamente), módulos de entradas y salidas, y uno o múltiples buses de datos que lo interconectan todo.</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92696"/>
            <a:ext cx="3524250" cy="2505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429000"/>
            <a:ext cx="3524249"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6767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76672"/>
            <a:ext cx="8229600" cy="4525963"/>
          </a:xfrm>
        </p:spPr>
        <p:txBody>
          <a:bodyPr>
            <a:normAutofit fontScale="92500" lnSpcReduction="20000"/>
          </a:bodyPr>
          <a:lstStyle/>
          <a:p>
            <a:r>
              <a:rPr lang="es-CO" dirty="0"/>
              <a:t>Los </a:t>
            </a:r>
            <a:r>
              <a:rPr lang="es-CO" dirty="0" err="1"/>
              <a:t>PACs</a:t>
            </a:r>
            <a:r>
              <a:rPr lang="es-CO" dirty="0"/>
              <a:t> pueden utilizarse en el ámbito investigador y de laboratorios, pero es sobre todo en el industrial, para control de máquinas y procesos, donde más se utiliza. A destacar los siguientes: múltiples lazos cerrados de control independientes, lazos de control robusto, adquisición de datos de precisión, análisis matemático y memoria profunda, monitorización remota, visión artificial, control de movimiento y robótica, seguridad controlada, administración de recursos ARP o SAP, entre otros.</a:t>
            </a:r>
          </a:p>
        </p:txBody>
      </p:sp>
      <p:pic>
        <p:nvPicPr>
          <p:cNvPr id="2050" name="Picture 2" descr="http://www.logicelectronic.com/BECKHOFF/imagenes/CPU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4653136"/>
            <a:ext cx="2352675"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797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LOS PACS</a:t>
            </a:r>
            <a:endParaRPr lang="es-CO" dirty="0"/>
          </a:p>
        </p:txBody>
      </p:sp>
      <p:sp>
        <p:nvSpPr>
          <p:cNvPr id="3" name="2 Marcador de contenido"/>
          <p:cNvSpPr>
            <a:spLocks noGrp="1"/>
          </p:cNvSpPr>
          <p:nvPr>
            <p:ph idx="1"/>
          </p:nvPr>
        </p:nvSpPr>
        <p:spPr/>
        <p:txBody>
          <a:bodyPr>
            <a:normAutofit lnSpcReduction="10000"/>
          </a:bodyPr>
          <a:lstStyle/>
          <a:p>
            <a:r>
              <a:rPr lang="es-CO" dirty="0"/>
              <a:t>Los </a:t>
            </a:r>
            <a:r>
              <a:rPr lang="es-CO" dirty="0" err="1"/>
              <a:t>PACs</a:t>
            </a:r>
            <a:r>
              <a:rPr lang="es-CO" dirty="0"/>
              <a:t> de se comunican usando los protocolos de red abiertos como TCP/IP u OPC. Específicamente los </a:t>
            </a:r>
            <a:r>
              <a:rPr lang="es-CO" dirty="0" err="1"/>
              <a:t>PACs</a:t>
            </a:r>
            <a:r>
              <a:rPr lang="es-CO" dirty="0"/>
              <a:t> </a:t>
            </a:r>
            <a:r>
              <a:rPr lang="es-CO" dirty="0" err="1"/>
              <a:t>Beckhoff</a:t>
            </a:r>
            <a:r>
              <a:rPr lang="es-CO" dirty="0"/>
              <a:t> prácticamente están abiertos a todos los protocolos industriales como lo son </a:t>
            </a:r>
            <a:r>
              <a:rPr lang="es-CO" dirty="0" err="1"/>
              <a:t>EtherCAT</a:t>
            </a:r>
            <a:r>
              <a:rPr lang="es-CO" dirty="0"/>
              <a:t>, </a:t>
            </a:r>
            <a:r>
              <a:rPr lang="es-CO" dirty="0" err="1"/>
              <a:t>Lightbus</a:t>
            </a:r>
            <a:r>
              <a:rPr lang="es-CO" dirty="0"/>
              <a:t>, PROFIBUS DP / FMS, </a:t>
            </a:r>
            <a:r>
              <a:rPr lang="es-CO" dirty="0" err="1"/>
              <a:t>Interbus</a:t>
            </a:r>
            <a:r>
              <a:rPr lang="es-CO" dirty="0"/>
              <a:t>, </a:t>
            </a:r>
            <a:r>
              <a:rPr lang="es-CO" dirty="0" err="1"/>
              <a:t>CANopen</a:t>
            </a:r>
            <a:r>
              <a:rPr lang="es-CO" dirty="0"/>
              <a:t>, </a:t>
            </a:r>
            <a:r>
              <a:rPr lang="es-CO" dirty="0" err="1"/>
              <a:t>Multi</a:t>
            </a:r>
            <a:r>
              <a:rPr lang="es-CO" dirty="0"/>
              <a:t>-Master  , </a:t>
            </a:r>
            <a:r>
              <a:rPr lang="es-CO" dirty="0" err="1"/>
              <a:t>DeviceNet</a:t>
            </a:r>
            <a:r>
              <a:rPr lang="es-CO" dirty="0"/>
              <a:t>,  </a:t>
            </a:r>
            <a:r>
              <a:rPr lang="es-CO" dirty="0" err="1"/>
              <a:t>ControlNet</a:t>
            </a:r>
            <a:r>
              <a:rPr lang="es-CO" dirty="0"/>
              <a:t>, </a:t>
            </a:r>
            <a:r>
              <a:rPr lang="es-CO" dirty="0" err="1"/>
              <a:t>Modbus</a:t>
            </a:r>
            <a:r>
              <a:rPr lang="es-CO" dirty="0"/>
              <a:t>, </a:t>
            </a:r>
            <a:r>
              <a:rPr lang="es-CO" dirty="0" err="1"/>
              <a:t>Fipio</a:t>
            </a:r>
            <a:r>
              <a:rPr lang="es-CO" dirty="0"/>
              <a:t>, CC-Link, SERCOS RS232/RS485, Ethernet TCP / IP, Ethernet / IP, PROFINET, USB, entre otros.</a:t>
            </a:r>
          </a:p>
        </p:txBody>
      </p:sp>
    </p:spTree>
    <p:extLst>
      <p:ext uri="{BB962C8B-B14F-4D97-AF65-F5344CB8AC3E}">
        <p14:creationId xmlns:p14="http://schemas.microsoft.com/office/powerpoint/2010/main" val="371621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CO" dirty="0" smtClean="0"/>
              <a:t>EL PLC</a:t>
            </a:r>
            <a:endParaRPr lang="es-CO" dirty="0"/>
          </a:p>
        </p:txBody>
      </p:sp>
      <p:sp>
        <p:nvSpPr>
          <p:cNvPr id="6" name="5 Marcador de contenido"/>
          <p:cNvSpPr>
            <a:spLocks noGrp="1"/>
          </p:cNvSpPr>
          <p:nvPr>
            <p:ph idx="1"/>
          </p:nvPr>
        </p:nvSpPr>
        <p:spPr>
          <a:xfrm>
            <a:off x="457200" y="1412776"/>
            <a:ext cx="8229600" cy="4896544"/>
          </a:xfrm>
        </p:spPr>
        <p:txBody>
          <a:bodyPr>
            <a:normAutofit fontScale="92500" lnSpcReduction="10000"/>
          </a:bodyPr>
          <a:lstStyle/>
          <a:p>
            <a:r>
              <a:rPr lang="es-CO" dirty="0"/>
              <a:t>El PLC es un </a:t>
            </a:r>
            <a:r>
              <a:rPr lang="es-CO" b="1" dirty="0"/>
              <a:t>dispositivo</a:t>
            </a:r>
            <a:r>
              <a:rPr lang="es-CO" dirty="0"/>
              <a:t> electrónico que puede </a:t>
            </a:r>
            <a:r>
              <a:rPr lang="es-CO" dirty="0" smtClean="0"/>
              <a:t>ser </a:t>
            </a:r>
            <a:r>
              <a:rPr lang="es-CO" b="1" dirty="0" smtClean="0"/>
              <a:t>programado</a:t>
            </a:r>
            <a:r>
              <a:rPr lang="es-CO" b="1" dirty="0"/>
              <a:t> </a:t>
            </a:r>
            <a:r>
              <a:rPr lang="es-CO" dirty="0"/>
              <a:t>por el usuario y se utiliza en la industria </a:t>
            </a:r>
            <a:r>
              <a:rPr lang="es-CO" b="1" dirty="0"/>
              <a:t>para resolver problemas</a:t>
            </a:r>
            <a:r>
              <a:rPr lang="es-CO" dirty="0"/>
              <a:t> de secuencias en la maquinaria o </a:t>
            </a:r>
            <a:r>
              <a:rPr lang="es-CO" dirty="0" smtClean="0"/>
              <a:t>Procesos</a:t>
            </a:r>
            <a:r>
              <a:rPr lang="es-CO" dirty="0"/>
              <a:t>, </a:t>
            </a:r>
            <a:r>
              <a:rPr lang="es-CO" b="1" dirty="0"/>
              <a:t>ahorrando</a:t>
            </a:r>
            <a:r>
              <a:rPr lang="es-CO" dirty="0"/>
              <a:t> </a:t>
            </a:r>
            <a:r>
              <a:rPr lang="es-CO" b="1" dirty="0"/>
              <a:t>costos </a:t>
            </a:r>
            <a:r>
              <a:rPr lang="es-CO" dirty="0"/>
              <a:t>en mantenimiento </a:t>
            </a:r>
            <a:r>
              <a:rPr lang="es-CO" b="1" dirty="0"/>
              <a:t>y aumentando la confiabilidad</a:t>
            </a:r>
            <a:r>
              <a:rPr lang="es-CO" dirty="0"/>
              <a:t> de los equipos. Es importante conocer sus generalidades y lo que un PLC puede hacer por tu proceso, pues podrías estar gastando mucho dinero en mantenimiento y reparaciones, cuando </a:t>
            </a:r>
            <a:r>
              <a:rPr lang="es-CO" b="1" dirty="0"/>
              <a:t>estos equipos te solucionan</a:t>
            </a:r>
            <a:r>
              <a:rPr lang="es-CO" dirty="0"/>
              <a:t> el problema </a:t>
            </a:r>
            <a:r>
              <a:rPr lang="es-CO" b="1" dirty="0"/>
              <a:t>y se pagan </a:t>
            </a:r>
            <a:r>
              <a:rPr lang="es-CO" b="1" dirty="0" err="1"/>
              <a:t>sólos</a:t>
            </a:r>
            <a:r>
              <a:rPr lang="es-CO" dirty="0"/>
              <a:t>.</a:t>
            </a:r>
          </a:p>
        </p:txBody>
      </p:sp>
    </p:spTree>
    <p:extLst>
      <p:ext uri="{BB962C8B-B14F-4D97-AF65-F5344CB8AC3E}">
        <p14:creationId xmlns:p14="http://schemas.microsoft.com/office/powerpoint/2010/main" val="3424868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04664"/>
            <a:ext cx="8229600" cy="4061048"/>
          </a:xfrm>
        </p:spPr>
        <p:txBody>
          <a:bodyPr>
            <a:normAutofit fontScale="85000" lnSpcReduction="10000"/>
          </a:bodyPr>
          <a:lstStyle/>
          <a:p>
            <a:r>
              <a:rPr lang="es-CO" dirty="0"/>
              <a:t>Además, </a:t>
            </a:r>
            <a:r>
              <a:rPr lang="es-CO" b="1" dirty="0"/>
              <a:t>programar un PLC resulta bastante sencillo</a:t>
            </a:r>
            <a:r>
              <a:rPr lang="es-CO" dirty="0"/>
              <a:t>. Anteriormente se utilizaban los sistemas de relevadores pero las desventajas que presentaban eran bastantes; más adelante mencionaremos algunas. La historia de </a:t>
            </a:r>
            <a:r>
              <a:rPr lang="es-CO" b="1" dirty="0"/>
              <a:t>los PLC</a:t>
            </a:r>
            <a:r>
              <a:rPr lang="es-CO" dirty="0"/>
              <a:t> nos dice que</a:t>
            </a:r>
            <a:r>
              <a:rPr lang="es-CO" b="1" dirty="0"/>
              <a:t> fueron desarrollados por Ingenieros</a:t>
            </a:r>
            <a:r>
              <a:rPr lang="es-CO" dirty="0"/>
              <a:t> de la GMC (General Motors Company) para sustituir sus sistemas basados en relevadores.</a:t>
            </a:r>
          </a:p>
          <a:p>
            <a:r>
              <a:rPr lang="es-CO" dirty="0"/>
              <a:t>La palabra PLC es el acrónimo de Controlador Lógico Programable (en inglés </a:t>
            </a:r>
            <a:r>
              <a:rPr lang="es-CO" dirty="0" err="1"/>
              <a:t>Programmable</a:t>
            </a:r>
            <a:r>
              <a:rPr lang="es-CO" dirty="0"/>
              <a:t> </a:t>
            </a:r>
            <a:r>
              <a:rPr lang="es-CO" dirty="0" err="1"/>
              <a:t>Logic</a:t>
            </a:r>
            <a:r>
              <a:rPr lang="es-CO" dirty="0"/>
              <a:t> </a:t>
            </a:r>
            <a:r>
              <a:rPr lang="es-CO" dirty="0" err="1"/>
              <a:t>Controler</a:t>
            </a:r>
            <a:r>
              <a:rPr lang="es-CO" dirty="0" smtClean="0"/>
              <a:t>).</a:t>
            </a:r>
            <a:endParaRPr lang="es-CO" dirty="0"/>
          </a:p>
        </p:txBody>
      </p:sp>
      <p:pic>
        <p:nvPicPr>
          <p:cNvPr id="3074" name="Picture 2" descr="PL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996410"/>
            <a:ext cx="3449960" cy="2682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773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CAMPOS DE APLICACIÓN</a:t>
            </a:r>
            <a:endParaRPr lang="es-CO" dirty="0"/>
          </a:p>
        </p:txBody>
      </p:sp>
      <p:sp>
        <p:nvSpPr>
          <p:cNvPr id="3" name="2 Marcador de contenido"/>
          <p:cNvSpPr>
            <a:spLocks noGrp="1"/>
          </p:cNvSpPr>
          <p:nvPr>
            <p:ph idx="1"/>
          </p:nvPr>
        </p:nvSpPr>
        <p:spPr/>
        <p:txBody>
          <a:bodyPr>
            <a:normAutofit lnSpcReduction="10000"/>
          </a:bodyPr>
          <a:lstStyle/>
          <a:p>
            <a:r>
              <a:rPr lang="es-CO" dirty="0"/>
              <a:t>En la actualidad </a:t>
            </a:r>
            <a:r>
              <a:rPr lang="es-CO" b="1" dirty="0"/>
              <a:t>el campo de aplicación</a:t>
            </a:r>
            <a:r>
              <a:rPr lang="es-CO" dirty="0"/>
              <a:t> de un PLC </a:t>
            </a:r>
            <a:r>
              <a:rPr lang="es-CO" b="1" dirty="0"/>
              <a:t>es muy extenso</a:t>
            </a:r>
            <a:r>
              <a:rPr lang="es-CO" dirty="0"/>
              <a:t>. Se utilizan fundamentalmente en procesos de maniobras de máquinas, control, señalización, etc. La aplicación de un PLC </a:t>
            </a:r>
            <a:r>
              <a:rPr lang="es-CO" b="1" dirty="0"/>
              <a:t>abarca procesos industriales de cualquier tipo </a:t>
            </a:r>
            <a:r>
              <a:rPr lang="es-CO" dirty="0"/>
              <a:t>y ofrecen conexión a red; esto te permite tener comunicado un PLC con una PC y otros dispositivos al mismo tiempo, permitiendo hacer monitoreo, estadísticas y reportes.</a:t>
            </a:r>
          </a:p>
        </p:txBody>
      </p:sp>
    </p:spTree>
    <p:extLst>
      <p:ext uri="{BB962C8B-B14F-4D97-AF65-F5344CB8AC3E}">
        <p14:creationId xmlns:p14="http://schemas.microsoft.com/office/powerpoint/2010/main" val="27866222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551</Words>
  <Application>Microsoft Office PowerPoint</Application>
  <PresentationFormat>Presentación en pantalla (4:3)</PresentationFormat>
  <Paragraphs>32</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INTRODUCCIÓN AL CONTROL INDUSTRIAL</vt:lpstr>
      <vt:lpstr>LOS PACs</vt:lpstr>
      <vt:lpstr>Presentación de PowerPoint</vt:lpstr>
      <vt:lpstr>Presentación de PowerPoint</vt:lpstr>
      <vt:lpstr>Presentación de PowerPoint</vt:lpstr>
      <vt:lpstr>LOS PACS</vt:lpstr>
      <vt:lpstr>EL PLC</vt:lpstr>
      <vt:lpstr>Presentación de PowerPoint</vt:lpstr>
      <vt:lpstr>CAMPOS DE APLICACIÓN</vt:lpstr>
      <vt:lpstr>VENTAJAS PLC</vt:lpstr>
      <vt:lpstr>DIFERENCIAS Y SIMILITUDES ENTRE UN PAC Y UN PLC</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 AL CONTROL INDUSTRIAL</dc:title>
  <dc:creator>MALEC</dc:creator>
  <cp:lastModifiedBy>MALEC</cp:lastModifiedBy>
  <cp:revision>2</cp:revision>
  <dcterms:created xsi:type="dcterms:W3CDTF">2014-08-05T21:38:08Z</dcterms:created>
  <dcterms:modified xsi:type="dcterms:W3CDTF">2014-08-05T21:54:39Z</dcterms:modified>
</cp:coreProperties>
</file>