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202751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412089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349979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147007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89076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11266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52921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139962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235271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380714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60402E-79ED-4A2A-BC50-9D24F6AC105C}" type="datetimeFigureOut">
              <a:rPr lang="es-CO" smtClean="0"/>
              <a:t>28/02/2014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B27BAC6-78F6-4A1D-8B02-197C888E0C09}" type="slidenum">
              <a:rPr lang="es-CO" smtClean="0"/>
              <a:t>‹Nº›</a:t>
            </a:fld>
            <a:endParaRPr lang="es-CO"/>
          </a:p>
        </p:txBody>
      </p:sp>
    </p:spTree>
    <p:extLst>
      <p:ext uri="{BB962C8B-B14F-4D97-AF65-F5344CB8AC3E}">
        <p14:creationId xmlns:p14="http://schemas.microsoft.com/office/powerpoint/2010/main" val="101743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402E-79ED-4A2A-BC50-9D24F6AC105C}" type="datetimeFigureOut">
              <a:rPr lang="es-CO" smtClean="0"/>
              <a:t>28/02/2014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7BAC6-78F6-4A1D-8B02-197C888E0C09}" type="slidenum">
              <a:rPr lang="es-CO" smtClean="0"/>
              <a:t>‹Nº›</a:t>
            </a:fld>
            <a:endParaRPr lang="es-CO"/>
          </a:p>
        </p:txBody>
      </p:sp>
    </p:spTree>
    <p:extLst>
      <p:ext uri="{BB962C8B-B14F-4D97-AF65-F5344CB8AC3E}">
        <p14:creationId xmlns:p14="http://schemas.microsoft.com/office/powerpoint/2010/main" val="7491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620688"/>
            <a:ext cx="7772400" cy="1470025"/>
          </a:xfrm>
        </p:spPr>
        <p:txBody>
          <a:bodyPr/>
          <a:lstStyle/>
          <a:p>
            <a:r>
              <a:rPr lang="es-CO" dirty="0" smtClean="0"/>
              <a:t>CLASES DE INSTRUMENTOS</a:t>
            </a:r>
            <a:endParaRPr lang="es-CO" dirty="0"/>
          </a:p>
        </p:txBody>
      </p:sp>
      <p:sp>
        <p:nvSpPr>
          <p:cNvPr id="3" name="2 Subtítulo"/>
          <p:cNvSpPr>
            <a:spLocks noGrp="1"/>
          </p:cNvSpPr>
          <p:nvPr>
            <p:ph type="subTitle" idx="1"/>
          </p:nvPr>
        </p:nvSpPr>
        <p:spPr/>
        <p:txBody>
          <a:bodyPr/>
          <a:lstStyle/>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6120680" cy="406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1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91264" cy="5688632"/>
          </a:xfrm>
        </p:spPr>
        <p:txBody>
          <a:bodyPr>
            <a:normAutofit fontScale="92500" lnSpcReduction="20000"/>
          </a:bodyPr>
          <a:lstStyle/>
          <a:p>
            <a:r>
              <a:rPr lang="es-CO" dirty="0" smtClean="0"/>
              <a:t>Los receptores reciben las señales procedentes de los transmisores y las indican o registran. Los receptores controladores envían otra señal de salida normalizada a los valores ya indicados 3-15 psi en señal neumática o 4-20 </a:t>
            </a:r>
            <a:r>
              <a:rPr lang="es-CO" dirty="0" err="1" smtClean="0"/>
              <a:t>mA</a:t>
            </a:r>
            <a:r>
              <a:rPr lang="es-CO" dirty="0" smtClean="0"/>
              <a:t> c.c. en señal electrónica, que actúan sobre el elemento final de control.</a:t>
            </a:r>
          </a:p>
          <a:p>
            <a:r>
              <a:rPr lang="es-CO" dirty="0" smtClean="0"/>
              <a:t>Los controladores comparan la variable controlada (presión, nivel, temperatura) con un valor deseado y ejercen una acción correctiva de acuerdo con la desviación. La variable controlada la pueden recibir directamente como controladores locales o bien indirectamente en forma de señal neumática, electrónica o digital procedente de un transmisor.</a:t>
            </a:r>
            <a:endParaRPr lang="es-CO" dirty="0"/>
          </a:p>
        </p:txBody>
      </p:sp>
    </p:spTree>
    <p:extLst>
      <p:ext uri="{BB962C8B-B14F-4D97-AF65-F5344CB8AC3E}">
        <p14:creationId xmlns:p14="http://schemas.microsoft.com/office/powerpoint/2010/main" val="56700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controladores</a:t>
            </a:r>
            <a:endParaRPr lang="es-CO" dirty="0"/>
          </a:p>
        </p:txBody>
      </p:sp>
      <p:sp>
        <p:nvSpPr>
          <p:cNvPr id="3" name="2 Marcador de contenido"/>
          <p:cNvSpPr>
            <a:spLocks noGrp="1"/>
          </p:cNvSpPr>
          <p:nvPr>
            <p:ph idx="1"/>
          </p:nvPr>
        </p:nvSpPr>
        <p:spPr/>
        <p:txBody>
          <a:bodyPr/>
          <a:lstStyle/>
          <a:p>
            <a:endParaRPr lang="es-CO"/>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43050"/>
            <a:ext cx="6501333" cy="43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6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En función de la variable de  proceso</a:t>
            </a:r>
            <a:endParaRPr lang="es-CO" dirty="0"/>
          </a:p>
        </p:txBody>
      </p:sp>
      <p:sp>
        <p:nvSpPr>
          <p:cNvPr id="3" name="2 Marcador de contenido"/>
          <p:cNvSpPr>
            <a:spLocks noGrp="1"/>
          </p:cNvSpPr>
          <p:nvPr>
            <p:ph idx="1"/>
          </p:nvPr>
        </p:nvSpPr>
        <p:spPr/>
        <p:txBody>
          <a:bodyPr/>
          <a:lstStyle/>
          <a:p>
            <a:r>
              <a:rPr lang="es-CO" dirty="0" smtClean="0"/>
              <a:t>se dividen en instrumentos de caudal, nivel, presión, temperatura, densidad y peso específico, humedad y punto de rocío, viscosidad, posición, velocidad, pH, conductividad, frecuencia, fuerza, turbidez, etc.</a:t>
            </a:r>
            <a:endParaRPr lang="es-CO" dirty="0"/>
          </a:p>
        </p:txBody>
      </p:sp>
    </p:spTree>
    <p:extLst>
      <p:ext uri="{BB962C8B-B14F-4D97-AF65-F5344CB8AC3E}">
        <p14:creationId xmlns:p14="http://schemas.microsoft.com/office/powerpoint/2010/main" val="369072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83" y="476672"/>
            <a:ext cx="9034117"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21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t>ISA-S5.1-84 (R-1992)</a:t>
            </a:r>
            <a:endParaRPr lang="es-CO" dirty="0"/>
          </a:p>
        </p:txBody>
      </p:sp>
      <p:sp>
        <p:nvSpPr>
          <p:cNvPr id="3" name="2 Marcador de contenido"/>
          <p:cNvSpPr>
            <a:spLocks noGrp="1"/>
          </p:cNvSpPr>
          <p:nvPr>
            <p:ph idx="1"/>
          </p:nvPr>
        </p:nvSpPr>
        <p:spPr/>
        <p:txBody>
          <a:bodyPr>
            <a:normAutofit fontScale="77500" lnSpcReduction="20000"/>
          </a:bodyPr>
          <a:lstStyle/>
          <a:p>
            <a:r>
              <a:rPr lang="es-CO" dirty="0" smtClean="0"/>
              <a:t>resumen de las normas sobre instrumentación de medición y control ISAS5.1- 84 de ANSI/ISA del año 1984 con una revisión el 13 de julio del año 1992, de las normas sobre símbolos de operaciones binarias de procesos (</a:t>
            </a:r>
            <a:r>
              <a:rPr lang="es-CO" dirty="0" err="1" smtClean="0"/>
              <a:t>Binary</a:t>
            </a:r>
            <a:r>
              <a:rPr lang="es-CO" dirty="0" smtClean="0"/>
              <a:t> </a:t>
            </a:r>
            <a:r>
              <a:rPr lang="es-CO" dirty="0" err="1" smtClean="0"/>
              <a:t>Logic</a:t>
            </a:r>
            <a:r>
              <a:rPr lang="es-CO" dirty="0" smtClean="0"/>
              <a:t> </a:t>
            </a:r>
            <a:r>
              <a:rPr lang="es-CO" dirty="0" err="1" smtClean="0"/>
              <a:t>Diagrams</a:t>
            </a:r>
            <a:r>
              <a:rPr lang="es-CO" dirty="0" smtClean="0"/>
              <a:t> </a:t>
            </a:r>
            <a:r>
              <a:rPr lang="es-CO" dirty="0" err="1" smtClean="0"/>
              <a:t>for</a:t>
            </a:r>
            <a:r>
              <a:rPr lang="es-CO" dirty="0" smtClean="0"/>
              <a:t> </a:t>
            </a:r>
            <a:r>
              <a:rPr lang="es-CO" dirty="0" err="1" smtClean="0"/>
              <a:t>Process</a:t>
            </a:r>
            <a:r>
              <a:rPr lang="es-CO" dirty="0" smtClean="0"/>
              <a:t> Opera </a:t>
            </a:r>
            <a:r>
              <a:rPr lang="es-CO" dirty="0" err="1" smtClean="0"/>
              <a:t>ons</a:t>
            </a:r>
            <a:r>
              <a:rPr lang="es-CO" dirty="0" smtClean="0"/>
              <a:t>) ISAS5.2-76 del año 1976 revisadas el 13 de julio de 1992, de las normas sobre símbolos de sistemas de microprocesadores con control compar</a:t>
            </a:r>
            <a:r>
              <a:rPr lang="es-CO" dirty="0"/>
              <a:t>a</a:t>
            </a:r>
            <a:r>
              <a:rPr lang="es-CO" dirty="0" smtClean="0"/>
              <a:t>do (</a:t>
            </a:r>
            <a:r>
              <a:rPr lang="es-CO" dirty="0" err="1" smtClean="0"/>
              <a:t>Graphic</a:t>
            </a:r>
            <a:r>
              <a:rPr lang="es-CO" dirty="0" smtClean="0"/>
              <a:t> Symbols </a:t>
            </a:r>
            <a:r>
              <a:rPr lang="es-CO" dirty="0" err="1" smtClean="0"/>
              <a:t>for</a:t>
            </a:r>
            <a:r>
              <a:rPr lang="es-CO" dirty="0" smtClean="0"/>
              <a:t> </a:t>
            </a:r>
            <a:r>
              <a:rPr lang="es-CO" dirty="0" err="1" smtClean="0"/>
              <a:t>Distributed</a:t>
            </a:r>
            <a:r>
              <a:rPr lang="es-CO" dirty="0" smtClean="0"/>
              <a:t> Control/</a:t>
            </a:r>
            <a:r>
              <a:rPr lang="es-CO" dirty="0" err="1" smtClean="0"/>
              <a:t>Shared</a:t>
            </a:r>
            <a:r>
              <a:rPr lang="es-CO" dirty="0" smtClean="0"/>
              <a:t> </a:t>
            </a:r>
            <a:r>
              <a:rPr lang="es-CO" dirty="0" err="1" smtClean="0"/>
              <a:t>Display</a:t>
            </a:r>
            <a:r>
              <a:rPr lang="es-CO" dirty="0"/>
              <a:t> </a:t>
            </a:r>
            <a:r>
              <a:rPr lang="es-CO" dirty="0" err="1" smtClean="0"/>
              <a:t>Instrumentacion</a:t>
            </a:r>
            <a:r>
              <a:rPr lang="es-CO" dirty="0" smtClean="0"/>
              <a:t>, </a:t>
            </a:r>
            <a:r>
              <a:rPr lang="es-CO" dirty="0" err="1" smtClean="0"/>
              <a:t>Logic</a:t>
            </a:r>
            <a:r>
              <a:rPr lang="es-CO" dirty="0" smtClean="0"/>
              <a:t> and </a:t>
            </a:r>
            <a:r>
              <a:rPr lang="es-CO" dirty="0" err="1" smtClean="0"/>
              <a:t>Computer</a:t>
            </a:r>
            <a:r>
              <a:rPr lang="es-CO" dirty="0" smtClean="0"/>
              <a:t> </a:t>
            </a:r>
            <a:r>
              <a:rPr lang="es-CO" dirty="0" err="1" smtClean="0"/>
              <a:t>Systems</a:t>
            </a:r>
            <a:r>
              <a:rPr lang="es-CO" dirty="0" smtClean="0"/>
              <a:t>) ISA-S5.3 1983, ejemplos de diagramas de lazos de control según la norma ANSI/ISA-S5.4-1991 del 9 de septiembre de 1991, el estándar de colores de visualización de procesos ANSI/ISA-S5.5-1985 (aprobada el 3 de febrero de 1986).</a:t>
            </a:r>
            <a:endParaRPr lang="es-CO" dirty="0"/>
          </a:p>
        </p:txBody>
      </p:sp>
    </p:spTree>
    <p:extLst>
      <p:ext uri="{BB962C8B-B14F-4D97-AF65-F5344CB8AC3E}">
        <p14:creationId xmlns:p14="http://schemas.microsoft.com/office/powerpoint/2010/main" val="389238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2692896"/>
          </a:xfrm>
        </p:spPr>
        <p:txBody>
          <a:bodyPr/>
          <a:lstStyle/>
          <a:p>
            <a:r>
              <a:rPr lang="es-CO" dirty="0"/>
              <a:t>A) Cada instrumento debe </a:t>
            </a:r>
            <a:r>
              <a:rPr lang="es-CO" dirty="0" smtClean="0"/>
              <a:t>identificarse </a:t>
            </a:r>
            <a:r>
              <a:rPr lang="es-CO" dirty="0"/>
              <a:t>con un código alfanumérico o número de </a:t>
            </a:r>
            <a:r>
              <a:rPr lang="es-CO" i="1" dirty="0" err="1"/>
              <a:t>tag</a:t>
            </a:r>
            <a:r>
              <a:rPr lang="es-CO" i="1" dirty="0"/>
              <a:t> </a:t>
            </a:r>
            <a:r>
              <a:rPr lang="es-CO" dirty="0"/>
              <a:t>(</a:t>
            </a:r>
            <a:r>
              <a:rPr lang="es-CO" i="1" dirty="0" err="1"/>
              <a:t>tag</a:t>
            </a:r>
            <a:r>
              <a:rPr lang="es-CO" i="1" dirty="0"/>
              <a:t> </a:t>
            </a:r>
            <a:r>
              <a:rPr lang="es-CO" i="1" dirty="0" err="1" smtClean="0"/>
              <a:t>number</a:t>
            </a:r>
            <a:r>
              <a:rPr lang="es-CO" dirty="0" smtClean="0"/>
              <a:t>) que </a:t>
            </a:r>
            <a:r>
              <a:rPr lang="es-CO" dirty="0"/>
              <a:t>contenga el número de </a:t>
            </a:r>
            <a:r>
              <a:rPr lang="es-CO" dirty="0" smtClean="0"/>
              <a:t>identificación </a:t>
            </a:r>
            <a:r>
              <a:rPr lang="es-CO" dirty="0"/>
              <a:t>del lazo. Una </a:t>
            </a:r>
            <a:r>
              <a:rPr lang="es-CO" dirty="0" smtClean="0"/>
              <a:t>identificación </a:t>
            </a:r>
            <a:r>
              <a:rPr lang="es-CO" dirty="0"/>
              <a:t>representa va es </a:t>
            </a:r>
            <a:r>
              <a:rPr lang="es-CO" dirty="0" smtClean="0"/>
              <a:t>la siguiente</a:t>
            </a:r>
            <a:r>
              <a:rPr lang="es-CO" dirty="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554" y="3068960"/>
            <a:ext cx="6192688" cy="294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71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r>
              <a:rPr lang="es-CO" dirty="0"/>
              <a:t>B) El número de letras funcionales para un instrumento debe ser mínimo, no excediendo de </a:t>
            </a:r>
            <a:r>
              <a:rPr lang="es-CO" dirty="0" smtClean="0"/>
              <a:t>cuatro. Para </a:t>
            </a:r>
            <a:r>
              <a:rPr lang="es-CO" dirty="0"/>
              <a:t>ello conviene:</a:t>
            </a:r>
          </a:p>
          <a:p>
            <a:r>
              <a:rPr lang="es-CO" dirty="0"/>
              <a:t>1) Disponer las letras en subgrupos. Por ejemplo, un controlador de temperatura con </a:t>
            </a:r>
            <a:r>
              <a:rPr lang="es-CO" dirty="0" smtClean="0"/>
              <a:t>un interruptor </a:t>
            </a:r>
            <a:r>
              <a:rPr lang="es-CO" dirty="0"/>
              <a:t>de alarma puede </a:t>
            </a:r>
            <a:r>
              <a:rPr lang="es-CO" dirty="0" err="1"/>
              <a:t>iden</a:t>
            </a:r>
            <a:r>
              <a:rPr lang="es-CO" dirty="0"/>
              <a:t>  </a:t>
            </a:r>
            <a:r>
              <a:rPr lang="es-CO" dirty="0" err="1"/>
              <a:t>carse</a:t>
            </a:r>
            <a:r>
              <a:rPr lang="es-CO" dirty="0"/>
              <a:t> con dos círculos, uno el </a:t>
            </a:r>
            <a:r>
              <a:rPr lang="es-CO" i="1" dirty="0"/>
              <a:t>TIC-3 </a:t>
            </a:r>
            <a:r>
              <a:rPr lang="es-CO" dirty="0"/>
              <a:t>y el otro </a:t>
            </a:r>
            <a:r>
              <a:rPr lang="es-CO" i="1" dirty="0"/>
              <a:t>TSH-3</a:t>
            </a:r>
            <a:r>
              <a:rPr lang="es-CO" dirty="0"/>
              <a:t>.</a:t>
            </a:r>
          </a:p>
          <a:p>
            <a:r>
              <a:rPr lang="es-CO" dirty="0"/>
              <a:t>2) En un instrumento que indica y registra la misma variable medida puede </a:t>
            </a:r>
            <a:r>
              <a:rPr lang="es-CO" dirty="0" err="1"/>
              <a:t>omi</a:t>
            </a:r>
            <a:r>
              <a:rPr lang="es-CO" dirty="0"/>
              <a:t> </a:t>
            </a:r>
            <a:r>
              <a:rPr lang="es-CO" dirty="0" err="1"/>
              <a:t>rse</a:t>
            </a:r>
            <a:r>
              <a:rPr lang="es-CO" dirty="0"/>
              <a:t> la </a:t>
            </a:r>
            <a:r>
              <a:rPr lang="es-CO" dirty="0" smtClean="0"/>
              <a:t>letra </a:t>
            </a:r>
            <a:r>
              <a:rPr lang="es-CO" i="1" dirty="0" smtClean="0"/>
              <a:t>I </a:t>
            </a:r>
            <a:r>
              <a:rPr lang="es-CO" dirty="0"/>
              <a:t>(indicación).</a:t>
            </a:r>
          </a:p>
        </p:txBody>
      </p:sp>
    </p:spTree>
    <p:extLst>
      <p:ext uri="{BB962C8B-B14F-4D97-AF65-F5344CB8AC3E}">
        <p14:creationId xmlns:p14="http://schemas.microsoft.com/office/powerpoint/2010/main" val="252439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spTree>
    <p:extLst>
      <p:ext uri="{BB962C8B-B14F-4D97-AF65-F5344CB8AC3E}">
        <p14:creationId xmlns:p14="http://schemas.microsoft.com/office/powerpoint/2010/main" val="60224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Clases de instrumentos</a:t>
            </a:r>
            <a:endParaRPr lang="es-CO" dirty="0"/>
          </a:p>
        </p:txBody>
      </p:sp>
      <p:sp>
        <p:nvSpPr>
          <p:cNvPr id="3" name="2 Marcador de contenido"/>
          <p:cNvSpPr>
            <a:spLocks noGrp="1"/>
          </p:cNvSpPr>
          <p:nvPr>
            <p:ph idx="1"/>
          </p:nvPr>
        </p:nvSpPr>
        <p:spPr/>
        <p:txBody>
          <a:bodyPr>
            <a:normAutofit fontScale="92500" lnSpcReduction="20000"/>
          </a:bodyPr>
          <a:lstStyle/>
          <a:p>
            <a:r>
              <a:rPr lang="es-CO" dirty="0" smtClean="0"/>
              <a:t>Los instrumentos de medición y de control son relativamente complejos y su función puede comprenderse bien si están incluidos dentro de una clasificación adecuada. Como es lógico, pueden existir varias formas para clasificar los instrumentos, cada una de ellas con sus propias ventajas y limitaciones.</a:t>
            </a:r>
          </a:p>
          <a:p>
            <a:r>
              <a:rPr lang="es-CO" dirty="0" smtClean="0"/>
              <a:t>Se considerarán dos clasificaciones básicas: </a:t>
            </a:r>
            <a:r>
              <a:rPr lang="es-CO" b="1" dirty="0" smtClean="0"/>
              <a:t>la primera relacionada con la función del instrumento y la segunda con la variable del proceso.</a:t>
            </a:r>
            <a:endParaRPr lang="es-CO" b="1" dirty="0"/>
          </a:p>
        </p:txBody>
      </p:sp>
    </p:spTree>
    <p:extLst>
      <p:ext uri="{BB962C8B-B14F-4D97-AF65-F5344CB8AC3E}">
        <p14:creationId xmlns:p14="http://schemas.microsoft.com/office/powerpoint/2010/main" val="1195804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944"/>
            <a:ext cx="8229600" cy="1143000"/>
          </a:xfrm>
        </p:spPr>
        <p:txBody>
          <a:bodyPr/>
          <a:lstStyle/>
          <a:p>
            <a:r>
              <a:rPr lang="es-CO" b="1" dirty="0"/>
              <a:t>En función del instrumento</a:t>
            </a:r>
            <a:endParaRPr lang="es-CO" dirty="0"/>
          </a:p>
        </p:txBody>
      </p:sp>
      <p:sp>
        <p:nvSpPr>
          <p:cNvPr id="3" name="2 Marcador de contenido"/>
          <p:cNvSpPr>
            <a:spLocks noGrp="1"/>
          </p:cNvSpPr>
          <p:nvPr>
            <p:ph idx="1"/>
          </p:nvPr>
        </p:nvSpPr>
        <p:spPr>
          <a:xfrm>
            <a:off x="467544" y="1052736"/>
            <a:ext cx="8136904" cy="3888432"/>
          </a:xfrm>
        </p:spPr>
        <p:txBody>
          <a:bodyPr>
            <a:normAutofit fontScale="85000" lnSpcReduction="10000"/>
          </a:bodyPr>
          <a:lstStyle/>
          <a:p>
            <a:r>
              <a:rPr lang="es-CO" dirty="0" smtClean="0"/>
              <a:t>Instrumentos ciegos, son aquellos que no tienen indicación visible de la variable. Hay que hacer notar que son ciegos los instrumentos de alarma, tales como </a:t>
            </a:r>
            <a:r>
              <a:rPr lang="es-CO" dirty="0" err="1" smtClean="0"/>
              <a:t>presostatos</a:t>
            </a:r>
            <a:r>
              <a:rPr lang="es-CO" dirty="0" smtClean="0"/>
              <a:t> y termostatos (interruptores de presión y temperatura respectivamente) que poseen una escala exterior con un índice de selección de la variable, ya que sólo ajustan el punto de disparo del interruptor o conmutador al cruzar la variable el valor seleccionado. Son también instrumentos ciegos los transmisores de caudal, presión, nivel y temperatura sin indicación.</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97152"/>
            <a:ext cx="5514975" cy="171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74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3744416"/>
          </a:xfrm>
        </p:spPr>
        <p:txBody>
          <a:bodyPr>
            <a:normAutofit/>
          </a:bodyPr>
          <a:lstStyle/>
          <a:p>
            <a:r>
              <a:rPr lang="es-CO" dirty="0"/>
              <a:t>Los instrumentos </a:t>
            </a:r>
            <a:r>
              <a:rPr lang="es-CO" i="1" dirty="0" smtClean="0"/>
              <a:t>indicadores</a:t>
            </a:r>
            <a:r>
              <a:rPr lang="es-CO" dirty="0" smtClean="0"/>
              <a:t> </a:t>
            </a:r>
            <a:r>
              <a:rPr lang="es-CO" dirty="0"/>
              <a:t>disponen de un índice y de una escala graduada en </a:t>
            </a:r>
            <a:r>
              <a:rPr lang="es-CO" dirty="0" smtClean="0"/>
              <a:t>la que </a:t>
            </a:r>
            <a:r>
              <a:rPr lang="es-CO" dirty="0"/>
              <a:t>puede leerse el valor de la variable. Según la amplitud de la escala se dividen en </a:t>
            </a:r>
            <a:r>
              <a:rPr lang="es-CO" dirty="0" smtClean="0"/>
              <a:t>indicadores concéntricos </a:t>
            </a:r>
            <a:r>
              <a:rPr lang="es-CO" dirty="0"/>
              <a:t>y excéntricos. Existen también indicadores digitales que muestran la variable en </a:t>
            </a:r>
            <a:r>
              <a:rPr lang="es-CO" dirty="0" smtClean="0"/>
              <a:t>forma numérica </a:t>
            </a:r>
            <a:r>
              <a:rPr lang="es-CO" dirty="0"/>
              <a:t>con dígitos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221088"/>
            <a:ext cx="4104456"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22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373616" cy="4525963"/>
          </a:xfrm>
        </p:spPr>
        <p:txBody>
          <a:bodyPr>
            <a:normAutofit fontScale="92500" lnSpcReduction="20000"/>
          </a:bodyPr>
          <a:lstStyle/>
          <a:p>
            <a:r>
              <a:rPr lang="es-CO" dirty="0"/>
              <a:t>Los instrumentos </a:t>
            </a:r>
            <a:r>
              <a:rPr lang="es-CO" i="1" dirty="0"/>
              <a:t>registradores </a:t>
            </a:r>
            <a:r>
              <a:rPr lang="es-CO" dirty="0" smtClean="0"/>
              <a:t>registran </a:t>
            </a:r>
            <a:r>
              <a:rPr lang="es-CO" dirty="0"/>
              <a:t>con trazo </a:t>
            </a:r>
            <a:r>
              <a:rPr lang="es-CO" dirty="0" smtClean="0"/>
              <a:t>continuo </a:t>
            </a:r>
            <a:r>
              <a:rPr lang="es-CO" dirty="0"/>
              <a:t>o a puntos la variable, </a:t>
            </a:r>
            <a:r>
              <a:rPr lang="es-CO" dirty="0" smtClean="0"/>
              <a:t>y pueden </a:t>
            </a:r>
            <a:r>
              <a:rPr lang="es-CO" dirty="0"/>
              <a:t>ser circulares o de </a:t>
            </a:r>
            <a:r>
              <a:rPr lang="es-CO" dirty="0" smtClean="0"/>
              <a:t>gráfico </a:t>
            </a:r>
            <a:r>
              <a:rPr lang="es-CO" dirty="0"/>
              <a:t>rectangular o alargado según sea la forma del </a:t>
            </a:r>
            <a:r>
              <a:rPr lang="es-CO" dirty="0" smtClean="0"/>
              <a:t>gráfico. Los </a:t>
            </a:r>
            <a:r>
              <a:rPr lang="es-CO" dirty="0"/>
              <a:t>registradores de </a:t>
            </a:r>
            <a:r>
              <a:rPr lang="es-CO" dirty="0" smtClean="0"/>
              <a:t>gráfico </a:t>
            </a:r>
            <a:r>
              <a:rPr lang="es-CO" dirty="0"/>
              <a:t>circular suelen tener el </a:t>
            </a:r>
            <a:r>
              <a:rPr lang="es-CO" dirty="0" smtClean="0"/>
              <a:t>gráfico </a:t>
            </a:r>
            <a:r>
              <a:rPr lang="es-CO" dirty="0"/>
              <a:t>de 1 revolución en 24 horas </a:t>
            </a:r>
            <a:r>
              <a:rPr lang="es-CO" dirty="0" smtClean="0"/>
              <a:t>mientras que </a:t>
            </a:r>
            <a:r>
              <a:rPr lang="es-CO" dirty="0"/>
              <a:t>en los de </a:t>
            </a:r>
            <a:r>
              <a:rPr lang="es-CO" dirty="0" smtClean="0"/>
              <a:t>gráfico </a:t>
            </a:r>
            <a:r>
              <a:rPr lang="es-CO" dirty="0"/>
              <a:t>rectangular la velocidad normal del </a:t>
            </a:r>
            <a:r>
              <a:rPr lang="es-CO" dirty="0" smtClean="0"/>
              <a:t>gráfico </a:t>
            </a:r>
            <a:r>
              <a:rPr lang="es-CO" dirty="0"/>
              <a:t>es de unos 20 </a:t>
            </a:r>
            <a:r>
              <a:rPr lang="es-CO" dirty="0" smtClean="0"/>
              <a:t>mm/hora. Al </a:t>
            </a:r>
            <a:r>
              <a:rPr lang="es-CO" dirty="0"/>
              <a:t>señalar que los registradores sin papel (</a:t>
            </a:r>
            <a:r>
              <a:rPr lang="es-CO" i="1" dirty="0" err="1"/>
              <a:t>paperless</a:t>
            </a:r>
            <a:r>
              <a:rPr lang="es-CO" i="1" dirty="0"/>
              <a:t> </a:t>
            </a:r>
            <a:r>
              <a:rPr lang="es-CO" i="1" dirty="0" err="1"/>
              <a:t>recorders</a:t>
            </a:r>
            <a:r>
              <a:rPr lang="es-CO" dirty="0"/>
              <a:t>)  </a:t>
            </a:r>
            <a:r>
              <a:rPr lang="es-CO" dirty="0" smtClean="0"/>
              <a:t>tienen </a:t>
            </a:r>
            <a:r>
              <a:rPr lang="es-CO" dirty="0"/>
              <a:t>un coste de operación </a:t>
            </a:r>
            <a:r>
              <a:rPr lang="es-CO" dirty="0" smtClean="0"/>
              <a:t>reducido, una </a:t>
            </a:r>
            <a:r>
              <a:rPr lang="es-CO" dirty="0"/>
              <a:t>mejor </a:t>
            </a:r>
            <a:r>
              <a:rPr lang="es-CO" dirty="0" smtClean="0"/>
              <a:t>exactitud </a:t>
            </a:r>
            <a:r>
              <a:rPr lang="es-CO" dirty="0"/>
              <a:t>y pueden incorporar funciones de captura de </a:t>
            </a:r>
            <a:r>
              <a:rPr lang="es-CO" dirty="0" smtClean="0"/>
              <a:t>datos</a:t>
            </a:r>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 y="4797152"/>
            <a:ext cx="7210425" cy="168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087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424936" cy="4525963"/>
          </a:xfrm>
        </p:spPr>
        <p:txBody>
          <a:bodyPr>
            <a:normAutofit fontScale="92500" lnSpcReduction="20000"/>
          </a:bodyPr>
          <a:lstStyle/>
          <a:p>
            <a:r>
              <a:rPr lang="es-CO" dirty="0" smtClean="0"/>
              <a:t>Los sensores captan el valor de la variable de proceso y envían una señal de salida predeterminada. El sensor puede formar parte de otro instrumento (por ejemplo, un transmisor) o bien puede estar separado. También se denomina detector o elemento primario por estar en contacto con la variable, con lo que utiliza o absorbe energía del medio controlado para dar, al sistema de medición, una indicación en respuesta a la variación de la variable. El efecto producido por el elemento primario puede ser un cambio de presión, fuerza, posición, medida eléctrica, etc.</a:t>
            </a:r>
            <a:endParaRPr lang="es-C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919663"/>
            <a:ext cx="49053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14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24936" cy="4680520"/>
          </a:xfrm>
        </p:spPr>
        <p:txBody>
          <a:bodyPr>
            <a:normAutofit fontScale="92500" lnSpcReduction="20000"/>
          </a:bodyPr>
          <a:lstStyle/>
          <a:p>
            <a:r>
              <a:rPr lang="es-CO" dirty="0" smtClean="0"/>
              <a:t>Los transmisores  captan la variable de proceso a través del elemento primario y la transmiten a distancia en forma de señal neumática de margen 3 a 15 psi (libras por pulgada cuadrada) o electrónica de 4 a 20 </a:t>
            </a:r>
            <a:r>
              <a:rPr lang="es-CO" dirty="0" err="1" smtClean="0"/>
              <a:t>mA</a:t>
            </a:r>
            <a:r>
              <a:rPr lang="es-CO" dirty="0" smtClean="0"/>
              <a:t> de corriente continua o digital. La señal neumática de 3 a 15 psi equivale a 0,206-1,033 bar por lo cual, también se emplea la señal en unidades métricas 0,2 a 1 bar.</a:t>
            </a:r>
          </a:p>
          <a:p>
            <a:r>
              <a:rPr lang="es-CO" dirty="0" smtClean="0"/>
              <a:t>Asimismo, se emplean señales electrónicas de 1 a 5 </a:t>
            </a:r>
            <a:r>
              <a:rPr lang="es-CO" dirty="0" err="1" smtClean="0"/>
              <a:t>mA</a:t>
            </a:r>
            <a:r>
              <a:rPr lang="es-CO" dirty="0" smtClean="0"/>
              <a:t> c.c., de 10 a 50 </a:t>
            </a:r>
            <a:r>
              <a:rPr lang="es-CO" dirty="0" err="1" smtClean="0"/>
              <a:t>mA</a:t>
            </a:r>
            <a:r>
              <a:rPr lang="es-CO" dirty="0" smtClean="0"/>
              <a:t> c.c. y de 0 a 20 </a:t>
            </a:r>
            <a:r>
              <a:rPr lang="es-CO" dirty="0" err="1" smtClean="0"/>
              <a:t>mA</a:t>
            </a:r>
            <a:r>
              <a:rPr lang="es-CO" dirty="0" smtClean="0"/>
              <a:t> </a:t>
            </a:r>
            <a:r>
              <a:rPr lang="es-CO" dirty="0" err="1" smtClean="0"/>
              <a:t>c.c</a:t>
            </a:r>
            <a:r>
              <a:rPr lang="es-CO" dirty="0" smtClean="0"/>
              <a:t> La señal digital es la más ampliamente utilizada</a:t>
            </a:r>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581127"/>
            <a:ext cx="6048672" cy="179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23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Otros sensores</a:t>
            </a:r>
            <a:endParaRPr lang="es-CO" dirty="0"/>
          </a:p>
        </p:txBody>
      </p:sp>
      <p:sp>
        <p:nvSpPr>
          <p:cNvPr id="3" name="2 Marcador de contenido"/>
          <p:cNvSpPr>
            <a:spLocks noGrp="1"/>
          </p:cNvSpPr>
          <p:nvPr>
            <p:ph idx="1"/>
          </p:nvPr>
        </p:nvSpPr>
        <p:spPr/>
        <p:txBody>
          <a:bodyPr>
            <a:normAutofit fontScale="92500"/>
          </a:bodyPr>
          <a:lstStyle/>
          <a:p>
            <a:r>
              <a:rPr lang="es-CO" dirty="0" smtClean="0"/>
              <a:t>Los transductores reciben una señal de entrada función de una o más cantidades físicas y la convierten modificada o no a una señal de salida, es decir, convierten la energía de entrada de una</a:t>
            </a:r>
          </a:p>
          <a:p>
            <a:r>
              <a:rPr lang="es-CO" dirty="0" smtClean="0"/>
              <a:t>forma a energía de salida en otra forma. Son transductores, un relé, un elemento primario, un</a:t>
            </a:r>
          </a:p>
          <a:p>
            <a:r>
              <a:rPr lang="es-CO" dirty="0" smtClean="0"/>
              <a:t>transmisor, un convertidor PP/I (presión de proceso a intensidad), un convertidor PP/P (presión de proceso a señal neumática), etc.</a:t>
            </a:r>
            <a:endParaRPr lang="es-CO" dirty="0"/>
          </a:p>
        </p:txBody>
      </p:sp>
    </p:spTree>
    <p:extLst>
      <p:ext uri="{BB962C8B-B14F-4D97-AF65-F5344CB8AC3E}">
        <p14:creationId xmlns:p14="http://schemas.microsoft.com/office/powerpoint/2010/main" val="377441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92500" lnSpcReduction="10000"/>
          </a:bodyPr>
          <a:lstStyle/>
          <a:p>
            <a:r>
              <a:rPr lang="es-CO" dirty="0"/>
              <a:t>Los </a:t>
            </a:r>
            <a:r>
              <a:rPr lang="es-CO" i="1" dirty="0" smtClean="0"/>
              <a:t>convertidores </a:t>
            </a:r>
            <a:r>
              <a:rPr lang="es-CO" dirty="0"/>
              <a:t>son aparatos que reciben una señal de entrada </a:t>
            </a:r>
            <a:r>
              <a:rPr lang="es-CO" dirty="0" smtClean="0"/>
              <a:t>neumática </a:t>
            </a:r>
            <a:r>
              <a:rPr lang="es-CO" dirty="0"/>
              <a:t>(3-15 psi) o </a:t>
            </a:r>
            <a:r>
              <a:rPr lang="es-CO" dirty="0" smtClean="0"/>
              <a:t>electrónica (4-20 </a:t>
            </a:r>
            <a:r>
              <a:rPr lang="es-CO" dirty="0" err="1"/>
              <a:t>mA</a:t>
            </a:r>
            <a:r>
              <a:rPr lang="es-CO" dirty="0"/>
              <a:t> c.c.) procedente de un instrumento y después de </a:t>
            </a:r>
            <a:r>
              <a:rPr lang="es-CO" dirty="0" smtClean="0"/>
              <a:t>modificarla </a:t>
            </a:r>
            <a:r>
              <a:rPr lang="es-CO" dirty="0"/>
              <a:t>(</a:t>
            </a:r>
            <a:r>
              <a:rPr lang="es-CO" dirty="0" smtClean="0"/>
              <a:t>convertirla</a:t>
            </a:r>
            <a:r>
              <a:rPr lang="es-CO" dirty="0"/>
              <a:t>) envían la </a:t>
            </a:r>
            <a:r>
              <a:rPr lang="es-CO" dirty="0" smtClean="0"/>
              <a:t>resultante en </a:t>
            </a:r>
            <a:r>
              <a:rPr lang="es-CO" dirty="0"/>
              <a:t>forma de señal de salida estándar. Ejemplo: un </a:t>
            </a:r>
            <a:r>
              <a:rPr lang="es-CO" dirty="0" smtClean="0"/>
              <a:t>convertidor </a:t>
            </a:r>
            <a:r>
              <a:rPr lang="es-CO" i="1" dirty="0"/>
              <a:t>P/I </a:t>
            </a:r>
            <a:r>
              <a:rPr lang="es-CO" dirty="0"/>
              <a:t>(señal de entrada </a:t>
            </a:r>
            <a:r>
              <a:rPr lang="es-CO" dirty="0" err="1"/>
              <a:t>neumá</a:t>
            </a:r>
            <a:r>
              <a:rPr lang="es-CO" dirty="0"/>
              <a:t> </a:t>
            </a:r>
            <a:r>
              <a:rPr lang="es-CO" dirty="0" smtClean="0"/>
              <a:t>ca a </a:t>
            </a:r>
            <a:r>
              <a:rPr lang="es-CO" dirty="0"/>
              <a:t>señal de salida electrónica, un </a:t>
            </a:r>
            <a:r>
              <a:rPr lang="es-CO" dirty="0" err="1"/>
              <a:t>conver</a:t>
            </a:r>
            <a:r>
              <a:rPr lang="es-CO" dirty="0"/>
              <a:t> </a:t>
            </a:r>
            <a:r>
              <a:rPr lang="es-CO" dirty="0" err="1"/>
              <a:t>dor</a:t>
            </a:r>
            <a:r>
              <a:rPr lang="es-CO" dirty="0"/>
              <a:t> </a:t>
            </a:r>
            <a:r>
              <a:rPr lang="es-CO" i="1" dirty="0"/>
              <a:t>I/P </a:t>
            </a:r>
            <a:r>
              <a:rPr lang="es-CO" dirty="0"/>
              <a:t>(señal de entrada eléctrica a señal de salida </a:t>
            </a:r>
            <a:r>
              <a:rPr lang="es-CO" dirty="0" err="1" smtClean="0"/>
              <a:t>neumáca</a:t>
            </a:r>
            <a:r>
              <a:rPr lang="es-CO" dirty="0"/>
              <a:t>).</a:t>
            </a:r>
          </a:p>
          <a:p>
            <a:r>
              <a:rPr lang="es-CO" dirty="0"/>
              <a:t>Conviene señalar que a veces se confunde </a:t>
            </a:r>
            <a:r>
              <a:rPr lang="es-CO" dirty="0" smtClean="0"/>
              <a:t>convertidor </a:t>
            </a:r>
            <a:r>
              <a:rPr lang="es-CO" dirty="0"/>
              <a:t>con transductor. Este </a:t>
            </a:r>
            <a:r>
              <a:rPr lang="es-CO" dirty="0" smtClean="0"/>
              <a:t>último </a:t>
            </a:r>
            <a:r>
              <a:rPr lang="es-CO" dirty="0"/>
              <a:t>término </a:t>
            </a:r>
            <a:r>
              <a:rPr lang="es-CO" dirty="0" smtClean="0"/>
              <a:t>es general </a:t>
            </a:r>
            <a:r>
              <a:rPr lang="es-CO" dirty="0"/>
              <a:t>y no debe aplicarse a un aparato que convierta una señal de instrumentos.</a:t>
            </a:r>
          </a:p>
        </p:txBody>
      </p:sp>
    </p:spTree>
    <p:extLst>
      <p:ext uri="{BB962C8B-B14F-4D97-AF65-F5344CB8AC3E}">
        <p14:creationId xmlns:p14="http://schemas.microsoft.com/office/powerpoint/2010/main" val="27166689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1121</Words>
  <Application>Microsoft Office PowerPoint</Application>
  <PresentationFormat>Presentación en pantalla (4:3)</PresentationFormat>
  <Paragraphs>28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CLASES DE INSTRUMENTOS</vt:lpstr>
      <vt:lpstr>Clases de instrumentos</vt:lpstr>
      <vt:lpstr>En función del instrumento</vt:lpstr>
      <vt:lpstr>Presentación de PowerPoint</vt:lpstr>
      <vt:lpstr>Presentación de PowerPoint</vt:lpstr>
      <vt:lpstr>Presentación de PowerPoint</vt:lpstr>
      <vt:lpstr>Presentación de PowerPoint</vt:lpstr>
      <vt:lpstr>Otros sensores</vt:lpstr>
      <vt:lpstr>Presentación de PowerPoint</vt:lpstr>
      <vt:lpstr>Presentación de PowerPoint</vt:lpstr>
      <vt:lpstr>controladores</vt:lpstr>
      <vt:lpstr>En función de la variable de  proceso</vt:lpstr>
      <vt:lpstr>Presentación de PowerPoint</vt:lpstr>
      <vt:lpstr>ISA-S5.1-84 (R-1992)</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INSTRUMENTOS</dc:title>
  <dc:creator>MALEC</dc:creator>
  <cp:lastModifiedBy>MALEC</cp:lastModifiedBy>
  <cp:revision>10</cp:revision>
  <dcterms:created xsi:type="dcterms:W3CDTF">2014-02-28T16:45:53Z</dcterms:created>
  <dcterms:modified xsi:type="dcterms:W3CDTF">2014-02-28T18:07:26Z</dcterms:modified>
</cp:coreProperties>
</file>