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3" r:id="rId6"/>
    <p:sldId id="266" r:id="rId7"/>
    <p:sldId id="267" r:id="rId8"/>
    <p:sldId id="269" r:id="rId9"/>
    <p:sldId id="270" r:id="rId10"/>
    <p:sldId id="264"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8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802B8CF9-5A9D-4831-A867-482698A2CA18}" type="datetimeFigureOut">
              <a:rPr lang="es-CO" smtClean="0"/>
              <a:t>20/10/2014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4D50C50-269F-4387-B363-5887C3BA4E05}" type="slidenum">
              <a:rPr lang="es-CO" smtClean="0"/>
              <a:t>‹Nº›</a:t>
            </a:fld>
            <a:endParaRPr lang="es-CO"/>
          </a:p>
        </p:txBody>
      </p:sp>
    </p:spTree>
    <p:extLst>
      <p:ext uri="{BB962C8B-B14F-4D97-AF65-F5344CB8AC3E}">
        <p14:creationId xmlns:p14="http://schemas.microsoft.com/office/powerpoint/2010/main" val="1614487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802B8CF9-5A9D-4831-A867-482698A2CA18}" type="datetimeFigureOut">
              <a:rPr lang="es-CO" smtClean="0"/>
              <a:t>20/10/2014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4D50C50-269F-4387-B363-5887C3BA4E05}" type="slidenum">
              <a:rPr lang="es-CO" smtClean="0"/>
              <a:t>‹Nº›</a:t>
            </a:fld>
            <a:endParaRPr lang="es-CO"/>
          </a:p>
        </p:txBody>
      </p:sp>
    </p:spTree>
    <p:extLst>
      <p:ext uri="{BB962C8B-B14F-4D97-AF65-F5344CB8AC3E}">
        <p14:creationId xmlns:p14="http://schemas.microsoft.com/office/powerpoint/2010/main" val="2608500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802B8CF9-5A9D-4831-A867-482698A2CA18}" type="datetimeFigureOut">
              <a:rPr lang="es-CO" smtClean="0"/>
              <a:t>20/10/2014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4D50C50-269F-4387-B363-5887C3BA4E05}" type="slidenum">
              <a:rPr lang="es-CO" smtClean="0"/>
              <a:t>‹Nº›</a:t>
            </a:fld>
            <a:endParaRPr lang="es-CO"/>
          </a:p>
        </p:txBody>
      </p:sp>
    </p:spTree>
    <p:extLst>
      <p:ext uri="{BB962C8B-B14F-4D97-AF65-F5344CB8AC3E}">
        <p14:creationId xmlns:p14="http://schemas.microsoft.com/office/powerpoint/2010/main" val="339291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802B8CF9-5A9D-4831-A867-482698A2CA18}" type="datetimeFigureOut">
              <a:rPr lang="es-CO" smtClean="0"/>
              <a:t>20/10/2014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4D50C50-269F-4387-B363-5887C3BA4E05}" type="slidenum">
              <a:rPr lang="es-CO" smtClean="0"/>
              <a:t>‹Nº›</a:t>
            </a:fld>
            <a:endParaRPr lang="es-CO"/>
          </a:p>
        </p:txBody>
      </p:sp>
    </p:spTree>
    <p:extLst>
      <p:ext uri="{BB962C8B-B14F-4D97-AF65-F5344CB8AC3E}">
        <p14:creationId xmlns:p14="http://schemas.microsoft.com/office/powerpoint/2010/main" val="2693993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02B8CF9-5A9D-4831-A867-482698A2CA18}" type="datetimeFigureOut">
              <a:rPr lang="es-CO" smtClean="0"/>
              <a:t>20/10/2014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4D50C50-269F-4387-B363-5887C3BA4E05}" type="slidenum">
              <a:rPr lang="es-CO" smtClean="0"/>
              <a:t>‹Nº›</a:t>
            </a:fld>
            <a:endParaRPr lang="es-CO"/>
          </a:p>
        </p:txBody>
      </p:sp>
    </p:spTree>
    <p:extLst>
      <p:ext uri="{BB962C8B-B14F-4D97-AF65-F5344CB8AC3E}">
        <p14:creationId xmlns:p14="http://schemas.microsoft.com/office/powerpoint/2010/main" val="2281275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802B8CF9-5A9D-4831-A867-482698A2CA18}" type="datetimeFigureOut">
              <a:rPr lang="es-CO" smtClean="0"/>
              <a:t>20/10/2014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4D50C50-269F-4387-B363-5887C3BA4E05}" type="slidenum">
              <a:rPr lang="es-CO" smtClean="0"/>
              <a:t>‹Nº›</a:t>
            </a:fld>
            <a:endParaRPr lang="es-CO"/>
          </a:p>
        </p:txBody>
      </p:sp>
    </p:spTree>
    <p:extLst>
      <p:ext uri="{BB962C8B-B14F-4D97-AF65-F5344CB8AC3E}">
        <p14:creationId xmlns:p14="http://schemas.microsoft.com/office/powerpoint/2010/main" val="1164855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802B8CF9-5A9D-4831-A867-482698A2CA18}" type="datetimeFigureOut">
              <a:rPr lang="es-CO" smtClean="0"/>
              <a:t>20/10/2014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64D50C50-269F-4387-B363-5887C3BA4E05}" type="slidenum">
              <a:rPr lang="es-CO" smtClean="0"/>
              <a:t>‹Nº›</a:t>
            </a:fld>
            <a:endParaRPr lang="es-CO"/>
          </a:p>
        </p:txBody>
      </p:sp>
    </p:spTree>
    <p:extLst>
      <p:ext uri="{BB962C8B-B14F-4D97-AF65-F5344CB8AC3E}">
        <p14:creationId xmlns:p14="http://schemas.microsoft.com/office/powerpoint/2010/main" val="111786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802B8CF9-5A9D-4831-A867-482698A2CA18}" type="datetimeFigureOut">
              <a:rPr lang="es-CO" smtClean="0"/>
              <a:t>20/10/2014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64D50C50-269F-4387-B363-5887C3BA4E05}" type="slidenum">
              <a:rPr lang="es-CO" smtClean="0"/>
              <a:t>‹Nº›</a:t>
            </a:fld>
            <a:endParaRPr lang="es-CO"/>
          </a:p>
        </p:txBody>
      </p:sp>
    </p:spTree>
    <p:extLst>
      <p:ext uri="{BB962C8B-B14F-4D97-AF65-F5344CB8AC3E}">
        <p14:creationId xmlns:p14="http://schemas.microsoft.com/office/powerpoint/2010/main" val="2634307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02B8CF9-5A9D-4831-A867-482698A2CA18}" type="datetimeFigureOut">
              <a:rPr lang="es-CO" smtClean="0"/>
              <a:t>20/10/2014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64D50C50-269F-4387-B363-5887C3BA4E05}" type="slidenum">
              <a:rPr lang="es-CO" smtClean="0"/>
              <a:t>‹Nº›</a:t>
            </a:fld>
            <a:endParaRPr lang="es-CO"/>
          </a:p>
        </p:txBody>
      </p:sp>
    </p:spTree>
    <p:extLst>
      <p:ext uri="{BB962C8B-B14F-4D97-AF65-F5344CB8AC3E}">
        <p14:creationId xmlns:p14="http://schemas.microsoft.com/office/powerpoint/2010/main" val="2655399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02B8CF9-5A9D-4831-A867-482698A2CA18}" type="datetimeFigureOut">
              <a:rPr lang="es-CO" smtClean="0"/>
              <a:t>20/10/2014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4D50C50-269F-4387-B363-5887C3BA4E05}" type="slidenum">
              <a:rPr lang="es-CO" smtClean="0"/>
              <a:t>‹Nº›</a:t>
            </a:fld>
            <a:endParaRPr lang="es-CO"/>
          </a:p>
        </p:txBody>
      </p:sp>
    </p:spTree>
    <p:extLst>
      <p:ext uri="{BB962C8B-B14F-4D97-AF65-F5344CB8AC3E}">
        <p14:creationId xmlns:p14="http://schemas.microsoft.com/office/powerpoint/2010/main" val="2325343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02B8CF9-5A9D-4831-A867-482698A2CA18}" type="datetimeFigureOut">
              <a:rPr lang="es-CO" smtClean="0"/>
              <a:t>20/10/2014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4D50C50-269F-4387-B363-5887C3BA4E05}" type="slidenum">
              <a:rPr lang="es-CO" smtClean="0"/>
              <a:t>‹Nº›</a:t>
            </a:fld>
            <a:endParaRPr lang="es-CO"/>
          </a:p>
        </p:txBody>
      </p:sp>
    </p:spTree>
    <p:extLst>
      <p:ext uri="{BB962C8B-B14F-4D97-AF65-F5344CB8AC3E}">
        <p14:creationId xmlns:p14="http://schemas.microsoft.com/office/powerpoint/2010/main" val="10928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2B8CF9-5A9D-4831-A867-482698A2CA18}" type="datetimeFigureOut">
              <a:rPr lang="es-CO" smtClean="0"/>
              <a:t>20/10/2014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50C50-269F-4387-B363-5887C3BA4E05}" type="slidenum">
              <a:rPr lang="es-CO" smtClean="0"/>
              <a:t>‹Nº›</a:t>
            </a:fld>
            <a:endParaRPr lang="es-CO"/>
          </a:p>
        </p:txBody>
      </p:sp>
    </p:spTree>
    <p:extLst>
      <p:ext uri="{BB962C8B-B14F-4D97-AF65-F5344CB8AC3E}">
        <p14:creationId xmlns:p14="http://schemas.microsoft.com/office/powerpoint/2010/main" val="332899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youtube.com/watch?v=kL9xCd6_Upw" TargetMode="External"/><Relationship Id="rId3" Type="http://schemas.openxmlformats.org/officeDocument/2006/relationships/hyperlink" Target="http://mantenimientoindustrial.wikispaces.com/Listado+de+herramientas+para+el+mantenimiento+de+una+planta+industrial" TargetMode="External"/><Relationship Id="rId7" Type="http://schemas.openxmlformats.org/officeDocument/2006/relationships/hyperlink" Target="https://www.youtube.com/watch?v=Xq_3P3Egm0o" TargetMode="External"/><Relationship Id="rId2" Type="http://schemas.openxmlformats.org/officeDocument/2006/relationships/hyperlink" Target="http://www.preditecnico.com/2011/11/curso-express-de-alineacion-laser.html" TargetMode="External"/><Relationship Id="rId1" Type="http://schemas.openxmlformats.org/officeDocument/2006/relationships/slideLayout" Target="../slideLayouts/slideLayout2.xml"/><Relationship Id="rId6" Type="http://schemas.openxmlformats.org/officeDocument/2006/relationships/hyperlink" Target="http://www.ntn-snr.com/industry/fr/en-en/file.cfm/Maintenance_ES_ss_ecrou.pdf?contentID=5674" TargetMode="External"/><Relationship Id="rId5" Type="http://schemas.openxmlformats.org/officeDocument/2006/relationships/hyperlink" Target="http://www.bloginstrumentacion.com/blog/2010/04/30/la-calibracion-de-la-instrumentacion/#!prettyPhoto" TargetMode="External"/><Relationship Id="rId4" Type="http://schemas.openxmlformats.org/officeDocument/2006/relationships/hyperlink" Target="http://es.wikipedia.org/wiki/Equilibrado_de_ejes" TargetMode="External"/><Relationship Id="rId9" Type="http://schemas.openxmlformats.org/officeDocument/2006/relationships/hyperlink" Target="https://www.youtube.com/watch?v=LjdktS6h-a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s.wikipedia.org/wiki/Movimiento_de_rotaci%C3%B3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s.wikipedia.org/wiki/Equilibrado_de_ejes#equilibrado_est.C3.A1tico"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OTROS SERVICIOS DE INSTRUMENTACIÓN INDUSTRIAL</a:t>
            </a:r>
            <a:endParaRPr lang="es-CO" dirty="0"/>
          </a:p>
        </p:txBody>
      </p:sp>
      <p:sp>
        <p:nvSpPr>
          <p:cNvPr id="3" name="2 Subtítulo"/>
          <p:cNvSpPr>
            <a:spLocks noGrp="1"/>
          </p:cNvSpPr>
          <p:nvPr>
            <p:ph type="subTitle" idx="1"/>
          </p:nvPr>
        </p:nvSpPr>
        <p:spPr/>
        <p:txBody>
          <a:bodyPr/>
          <a:lstStyle/>
          <a:p>
            <a:endParaRPr lang="es-CO"/>
          </a:p>
        </p:txBody>
      </p:sp>
    </p:spTree>
    <p:extLst>
      <p:ext uri="{BB962C8B-B14F-4D97-AF65-F5344CB8AC3E}">
        <p14:creationId xmlns:p14="http://schemas.microsoft.com/office/powerpoint/2010/main" val="2062924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REFERENCIAS</a:t>
            </a:r>
            <a:endParaRPr lang="es-CO" dirty="0"/>
          </a:p>
        </p:txBody>
      </p:sp>
      <p:sp>
        <p:nvSpPr>
          <p:cNvPr id="3" name="2 Marcador de contenido"/>
          <p:cNvSpPr>
            <a:spLocks noGrp="1"/>
          </p:cNvSpPr>
          <p:nvPr>
            <p:ph idx="1"/>
          </p:nvPr>
        </p:nvSpPr>
        <p:spPr>
          <a:xfrm>
            <a:off x="457200" y="1268760"/>
            <a:ext cx="8229600" cy="5256584"/>
          </a:xfrm>
        </p:spPr>
        <p:txBody>
          <a:bodyPr>
            <a:normAutofit fontScale="62500" lnSpcReduction="20000"/>
          </a:bodyPr>
          <a:lstStyle/>
          <a:p>
            <a:r>
              <a:rPr lang="es-CO" dirty="0" smtClean="0">
                <a:hlinkClick r:id="rId2"/>
              </a:rPr>
              <a:t>http://www.preditecnico.com/2011/11/curso-express-de-alineacion-laser.html</a:t>
            </a:r>
            <a:endParaRPr lang="es-CO" dirty="0" smtClean="0"/>
          </a:p>
          <a:p>
            <a:r>
              <a:rPr lang="es-CO" dirty="0" smtClean="0">
                <a:hlinkClick r:id="rId3"/>
              </a:rPr>
              <a:t>http://mantenimientoindustrial.wikispaces.com/Listado+de+herramientas+para+el+mantenimiento+de+una+planta+industrial</a:t>
            </a:r>
            <a:endParaRPr lang="es-CO" dirty="0" smtClean="0"/>
          </a:p>
          <a:p>
            <a:r>
              <a:rPr lang="es-CO" dirty="0" smtClean="0"/>
              <a:t>http://www.preditecnico.com/2011/11/curso-express-de-alineacion-laser.html</a:t>
            </a:r>
          </a:p>
          <a:p>
            <a:r>
              <a:rPr lang="es-CO" dirty="0" smtClean="0">
                <a:hlinkClick r:id="rId4"/>
              </a:rPr>
              <a:t>http://es.wikipedia.org/wiki/Equilibrado_de_ejes</a:t>
            </a:r>
            <a:endParaRPr lang="es-CO" dirty="0" smtClean="0"/>
          </a:p>
          <a:p>
            <a:r>
              <a:rPr lang="es-CO" dirty="0" smtClean="0">
                <a:hlinkClick r:id="rId5"/>
              </a:rPr>
              <a:t>http://www.bloginstrumentacion.com/blog/2010/04/30/la-calibracion-de-la-instrumentacion/#!prettyPhoto</a:t>
            </a:r>
            <a:endParaRPr lang="es-CO" dirty="0" smtClean="0"/>
          </a:p>
          <a:p>
            <a:r>
              <a:rPr lang="es-CO" dirty="0" smtClean="0">
                <a:hlinkClick r:id="rId6"/>
              </a:rPr>
              <a:t>http://www.ntn-snr.com/industry/fr/en-en/file.cfm/Maintenance_ES_ss_ecrou.pdf?contentID=5674</a:t>
            </a:r>
            <a:endParaRPr lang="es-CO" dirty="0" smtClean="0"/>
          </a:p>
          <a:p>
            <a:r>
              <a:rPr lang="es-CO" dirty="0" smtClean="0"/>
              <a:t>http://www.utilairsur.com/09_Herramientas%20Industriales%20de%20Mantenimiento.pdf</a:t>
            </a:r>
          </a:p>
          <a:p>
            <a:r>
              <a:rPr lang="es-CO" dirty="0" smtClean="0"/>
              <a:t>https://www.youtube.com/watch?v=i5HrG5AvpEk</a:t>
            </a:r>
          </a:p>
          <a:p>
            <a:r>
              <a:rPr lang="es-CO" dirty="0" smtClean="0">
                <a:hlinkClick r:id="rId7"/>
              </a:rPr>
              <a:t>https://www.youtube.com/watch?v=Xq_3P3Egm0o</a:t>
            </a:r>
            <a:endParaRPr lang="es-CO" dirty="0" smtClean="0"/>
          </a:p>
          <a:p>
            <a:r>
              <a:rPr lang="es-CO" dirty="0" smtClean="0">
                <a:hlinkClick r:id="rId8"/>
              </a:rPr>
              <a:t>https://www.youtube.com/watch?v=kL9xCd6_Upw</a:t>
            </a:r>
            <a:endParaRPr lang="es-CO" dirty="0" smtClean="0"/>
          </a:p>
          <a:p>
            <a:r>
              <a:rPr lang="es-CO" dirty="0" smtClean="0">
                <a:hlinkClick r:id="rId9"/>
              </a:rPr>
              <a:t>https://www.youtube.com/watch?v=LjdktS6h-a4</a:t>
            </a:r>
            <a:endParaRPr lang="es-CO" dirty="0" smtClean="0"/>
          </a:p>
          <a:p>
            <a:r>
              <a:rPr lang="es-CO" dirty="0" smtClean="0"/>
              <a:t>https://www.youtube.com/watch?v=P_-DJqaRIPs</a:t>
            </a:r>
            <a:endParaRPr lang="es-CO" dirty="0"/>
          </a:p>
        </p:txBody>
      </p:sp>
    </p:spTree>
    <p:extLst>
      <p:ext uri="{BB962C8B-B14F-4D97-AF65-F5344CB8AC3E}">
        <p14:creationId xmlns:p14="http://schemas.microsoft.com/office/powerpoint/2010/main" val="3695883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lstStyle/>
          <a:p>
            <a:r>
              <a:rPr lang="es-CO" dirty="0" smtClean="0"/>
              <a:t>ALINEACIÓN LASER</a:t>
            </a:r>
            <a:endParaRPr lang="es-CO" dirty="0"/>
          </a:p>
        </p:txBody>
      </p:sp>
      <p:sp>
        <p:nvSpPr>
          <p:cNvPr id="3" name="2 Marcador de contenido"/>
          <p:cNvSpPr>
            <a:spLocks noGrp="1"/>
          </p:cNvSpPr>
          <p:nvPr>
            <p:ph idx="1"/>
          </p:nvPr>
        </p:nvSpPr>
        <p:spPr>
          <a:xfrm>
            <a:off x="457200" y="1268760"/>
            <a:ext cx="8229600" cy="4857403"/>
          </a:xfrm>
        </p:spPr>
        <p:txBody>
          <a:bodyPr>
            <a:normAutofit fontScale="77500" lnSpcReduction="20000"/>
          </a:bodyPr>
          <a:lstStyle/>
          <a:p>
            <a:r>
              <a:rPr lang="es-CO" dirty="0"/>
              <a:t>La alineación de ejes acoplados mediante equipos de alineación láser aporta </a:t>
            </a:r>
            <a:r>
              <a:rPr lang="es-CO" dirty="0" smtClean="0"/>
              <a:t>grandes </a:t>
            </a:r>
            <a:r>
              <a:rPr lang="es-CO" u="sng" dirty="0" smtClean="0"/>
              <a:t>ventajas</a:t>
            </a:r>
            <a:r>
              <a:rPr lang="es-CO" dirty="0"/>
              <a:t> sobre la tradicional alineación mediante relojes comparadores:</a:t>
            </a:r>
            <a:r>
              <a:rPr lang="es-CO" dirty="0" smtClean="0"/>
              <a:t/>
            </a:r>
            <a:br>
              <a:rPr lang="es-CO" dirty="0" smtClean="0"/>
            </a:br>
            <a:r>
              <a:rPr lang="es-CO" dirty="0"/>
              <a:t>Menor tiempo empleado en la operación de alineación.</a:t>
            </a:r>
          </a:p>
          <a:p>
            <a:r>
              <a:rPr lang="es-CO" dirty="0"/>
              <a:t>Más técnicos su equipo podrán realizar una alineación con éxito, al simplificarse la operación de alineado.</a:t>
            </a:r>
          </a:p>
          <a:p>
            <a:r>
              <a:rPr lang="es-CO" dirty="0"/>
              <a:t>Mayor precisión en el resultado de la alineación.</a:t>
            </a:r>
          </a:p>
          <a:p>
            <a:r>
              <a:rPr lang="es-CO" dirty="0"/>
              <a:t>Mayor duración de rodamientos, cierres mecánicos, acoplamientos y ejes como consecuencia de que más veces se consigue una alineación más precisa.</a:t>
            </a:r>
          </a:p>
          <a:p>
            <a:r>
              <a:rPr lang="es-CO" dirty="0"/>
              <a:t>Menor consumo de energía en el accionamiento.</a:t>
            </a:r>
          </a:p>
          <a:p>
            <a:r>
              <a:rPr lang="es-CO" dirty="0"/>
              <a:t>Por todo lo anterior, la alineación de ejes acoplados dentro de las tolerancias establecidas por los fabricantes de maquinaria es más que recomendable.</a:t>
            </a:r>
          </a:p>
        </p:txBody>
      </p:sp>
    </p:spTree>
    <p:extLst>
      <p:ext uri="{BB962C8B-B14F-4D97-AF65-F5344CB8AC3E}">
        <p14:creationId xmlns:p14="http://schemas.microsoft.com/office/powerpoint/2010/main" val="2825153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ALINEACIÓN LASER</a:t>
            </a:r>
            <a:endParaRPr lang="es-CO" dirty="0"/>
          </a:p>
        </p:txBody>
      </p:sp>
      <p:sp>
        <p:nvSpPr>
          <p:cNvPr id="3" name="2 Marcador de contenido"/>
          <p:cNvSpPr>
            <a:spLocks noGrp="1"/>
          </p:cNvSpPr>
          <p:nvPr>
            <p:ph idx="1"/>
          </p:nvPr>
        </p:nvSpPr>
        <p:spPr/>
        <p:txBody>
          <a:bodyPr>
            <a:normAutofit fontScale="85000" lnSpcReduction="10000"/>
          </a:bodyPr>
          <a:lstStyle/>
          <a:p>
            <a:r>
              <a:rPr lang="es-CO" dirty="0"/>
              <a:t>El propio equipo de alineación láser guía al técnico con un sencillo procedimiento con las siguientes fases:</a:t>
            </a:r>
            <a:r>
              <a:rPr lang="es-CO" dirty="0" smtClean="0"/>
              <a:t/>
            </a:r>
            <a:br>
              <a:rPr lang="es-CO" dirty="0" smtClean="0"/>
            </a:br>
            <a:r>
              <a:rPr lang="es-CO" dirty="0"/>
              <a:t>Definición de medidas geométricas.</a:t>
            </a:r>
          </a:p>
          <a:p>
            <a:r>
              <a:rPr lang="es-CO" dirty="0"/>
              <a:t>Comprobación de la pata coja.</a:t>
            </a:r>
          </a:p>
          <a:p>
            <a:r>
              <a:rPr lang="es-CO" dirty="0"/>
              <a:t>Medición de la desviación.</a:t>
            </a:r>
          </a:p>
          <a:p>
            <a:r>
              <a:rPr lang="es-CO" dirty="0"/>
              <a:t>Corrección vertical de las patas del motor.</a:t>
            </a:r>
          </a:p>
          <a:p>
            <a:r>
              <a:rPr lang="es-CO" dirty="0"/>
              <a:t>Corrección horizontal de las patas del motor.</a:t>
            </a:r>
          </a:p>
          <a:p>
            <a:r>
              <a:rPr lang="es-CO" dirty="0"/>
              <a:t>Comprobación de la desalineación residual tras las correcciones.</a:t>
            </a:r>
          </a:p>
          <a:p>
            <a:r>
              <a:rPr lang="es-CO" dirty="0"/>
              <a:t>Generación del informe de alineación.</a:t>
            </a:r>
          </a:p>
          <a:p>
            <a:endParaRPr lang="es-CO" dirty="0"/>
          </a:p>
        </p:txBody>
      </p:sp>
    </p:spTree>
    <p:extLst>
      <p:ext uri="{BB962C8B-B14F-4D97-AF65-F5344CB8AC3E}">
        <p14:creationId xmlns:p14="http://schemas.microsoft.com/office/powerpoint/2010/main" val="4183217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EQUILIBRADO DE EJES ROTATIVOS</a:t>
            </a:r>
            <a:endParaRPr lang="es-CO" dirty="0"/>
          </a:p>
        </p:txBody>
      </p:sp>
      <p:sp>
        <p:nvSpPr>
          <p:cNvPr id="3" name="2 Marcador de contenido"/>
          <p:cNvSpPr>
            <a:spLocks noGrp="1"/>
          </p:cNvSpPr>
          <p:nvPr>
            <p:ph idx="1"/>
          </p:nvPr>
        </p:nvSpPr>
        <p:spPr>
          <a:xfrm>
            <a:off x="457200" y="1600200"/>
            <a:ext cx="8229600" cy="4637112"/>
          </a:xfrm>
        </p:spPr>
        <p:txBody>
          <a:bodyPr>
            <a:normAutofit fontScale="77500" lnSpcReduction="20000"/>
          </a:bodyPr>
          <a:lstStyle/>
          <a:p>
            <a:r>
              <a:rPr lang="es-CO" dirty="0"/>
              <a:t>Se llama </a:t>
            </a:r>
            <a:r>
              <a:rPr lang="es-CO" b="1" dirty="0"/>
              <a:t>equilibrado de ejes</a:t>
            </a:r>
            <a:r>
              <a:rPr lang="es-CO" dirty="0"/>
              <a:t> al proceso que se realiza para eliminar o corregir fuerzas o momentos de inercia indeseados en mecanismos que giran</a:t>
            </a:r>
            <a:r>
              <a:rPr lang="es-CO" dirty="0" smtClean="0"/>
              <a:t>.</a:t>
            </a:r>
          </a:p>
          <a:p>
            <a:r>
              <a:rPr lang="es-CO" dirty="0"/>
              <a:t>Cuando un eslabón o un elemento de un mecanismo se encuentra en </a:t>
            </a:r>
            <a:r>
              <a:rPr lang="es-CO" dirty="0">
                <a:hlinkClick r:id="rId2" tooltip="Movimiento de rotación"/>
              </a:rPr>
              <a:t>rotación</a:t>
            </a:r>
            <a:r>
              <a:rPr lang="es-CO" dirty="0"/>
              <a:t> pura, siempre va a poder estar completamente equilibrado, de tal forma que las fuerzas o momentos de inercia que provocan las vibraciones desaparezcan. En la práctica, si se va a diseñar, se suelen equilibrar todos los elementos que se encuentren en rotación, excepto cuando se desee que haya vibraciones concretas. Hay dos tipos de equilibrado en un elemento que gira:</a:t>
            </a:r>
          </a:p>
          <a:p>
            <a:r>
              <a:rPr lang="es-CO" b="1" dirty="0"/>
              <a:t>Estático</a:t>
            </a:r>
            <a:endParaRPr lang="es-CO" dirty="0"/>
          </a:p>
          <a:p>
            <a:r>
              <a:rPr lang="es-CO" b="1" dirty="0"/>
              <a:t>Dinámico</a:t>
            </a:r>
            <a:endParaRPr lang="es-CO" dirty="0"/>
          </a:p>
          <a:p>
            <a:endParaRPr lang="es-CO" dirty="0"/>
          </a:p>
        </p:txBody>
      </p:sp>
    </p:spTree>
    <p:extLst>
      <p:ext uri="{BB962C8B-B14F-4D97-AF65-F5344CB8AC3E}">
        <p14:creationId xmlns:p14="http://schemas.microsoft.com/office/powerpoint/2010/main" val="1818624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r>
              <a:rPr lang="es-CO" dirty="0" smtClean="0"/>
              <a:t>Equilibrado estático</a:t>
            </a:r>
            <a:endParaRPr lang="es-CO" dirty="0"/>
          </a:p>
        </p:txBody>
      </p:sp>
      <p:sp>
        <p:nvSpPr>
          <p:cNvPr id="4" name="3 Marcador de contenido"/>
          <p:cNvSpPr>
            <a:spLocks noGrp="1"/>
          </p:cNvSpPr>
          <p:nvPr>
            <p:ph sz="half" idx="1"/>
          </p:nvPr>
        </p:nvSpPr>
        <p:spPr>
          <a:xfrm>
            <a:off x="323528" y="1124744"/>
            <a:ext cx="4608512" cy="5256584"/>
          </a:xfrm>
        </p:spPr>
        <p:txBody>
          <a:bodyPr>
            <a:normAutofit fontScale="70000" lnSpcReduction="20000"/>
          </a:bodyPr>
          <a:lstStyle/>
          <a:p>
            <a:r>
              <a:rPr lang="es-CO" dirty="0"/>
              <a:t>Una máquina de equilibrado estático sirve para ver, como su propio nombre indica, si una pieza está </a:t>
            </a:r>
            <a:r>
              <a:rPr lang="es-CO" dirty="0">
                <a:hlinkClick r:id="rId2"/>
              </a:rPr>
              <a:t>equilibrada estáticamente</a:t>
            </a:r>
            <a:r>
              <a:rPr lang="es-CO" dirty="0"/>
              <a:t> equilibrada estáticamente o no, y en caso de no estarlo, calcular la magnitud y la localización del desequilibrio, es decir, sirve para medir el desequilibrio. Estas máquinas sirven sólo para calcular desequilibrios de piezas cuyas dimensiones axiales sean muy pequeñas, como por ejemplo: engranes, levas, poleas, ruedas, ventiladores, volantes, impulsores... A veces, se puede considerar que la masa de las piezas está concentrada en un solo plano, luego a estas máquinas se les suele llamar máquinas de equilibrado en un solo plano.</a:t>
            </a:r>
          </a:p>
        </p:txBody>
      </p:sp>
      <p:sp>
        <p:nvSpPr>
          <p:cNvPr id="5" name="4 Marcador de contenido"/>
          <p:cNvSpPr>
            <a:spLocks noGrp="1"/>
          </p:cNvSpPr>
          <p:nvPr>
            <p:ph sz="half" idx="2"/>
          </p:nvPr>
        </p:nvSpPr>
        <p:spPr>
          <a:xfrm>
            <a:off x="5148064" y="1340768"/>
            <a:ext cx="3538736" cy="2260848"/>
          </a:xfrm>
        </p:spPr>
        <p:txBody>
          <a:bodyPr>
            <a:normAutofit fontScale="70000" lnSpcReduction="20000"/>
          </a:bodyPr>
          <a:lstStyle/>
          <a:p>
            <a:r>
              <a:rPr lang="es-CO" dirty="0" smtClean="0"/>
              <a:t>A la hora de montar más de una rueda sobre un eje, primero habrá que equilibrar estáticamente cada rueda individualmente, y después de montarlas se podrá equilibrar todo el conjunto.</a:t>
            </a:r>
            <a:endParaRPr lang="es-CO" dirty="0"/>
          </a:p>
        </p:txBody>
      </p:sp>
      <p:pic>
        <p:nvPicPr>
          <p:cNvPr id="1026" name="Picture 2" descr="http://upload.wikimedia.org/wikipedia/commons/thumb/d/d3/Equilibrado_definitivo1.PNG/400px-Equilibrado_definitiv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3356992"/>
            <a:ext cx="4139952" cy="3339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389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E</a:t>
            </a:r>
            <a:r>
              <a:rPr lang="es-CO" dirty="0" smtClean="0"/>
              <a:t>quilibrio dinámico</a:t>
            </a:r>
            <a:endParaRPr lang="es-CO" dirty="0"/>
          </a:p>
        </p:txBody>
      </p:sp>
      <p:sp>
        <p:nvSpPr>
          <p:cNvPr id="5" name="4 Marcador de contenido"/>
          <p:cNvSpPr>
            <a:spLocks noGrp="1"/>
          </p:cNvSpPr>
          <p:nvPr>
            <p:ph idx="1"/>
          </p:nvPr>
        </p:nvSpPr>
        <p:spPr/>
        <p:txBody>
          <a:bodyPr>
            <a:normAutofit fontScale="77500" lnSpcReduction="20000"/>
          </a:bodyPr>
          <a:lstStyle/>
          <a:p>
            <a:r>
              <a:rPr lang="es-CO" dirty="0" smtClean="0"/>
              <a:t>Aunque </a:t>
            </a:r>
            <a:r>
              <a:rPr lang="es-CO" dirty="0"/>
              <a:t>un rotor esté equilibrado estáticamente, puede tener un desequilibrio dinámico. El desequilibrio dinámico se produce sólo cuando el rotor está girando.</a:t>
            </a:r>
          </a:p>
          <a:p>
            <a:r>
              <a:rPr lang="es-CO" dirty="0"/>
              <a:t>En la figura vemos un rotor donde suponemos que se colocan 2 masas iguales en los extremos opuestos. Las masas ejercen una fuerza de forma que el rotor se mantiene equilibrado estáticamente.</a:t>
            </a:r>
          </a:p>
          <a:p>
            <a:r>
              <a:rPr lang="es-CO" dirty="0" smtClean="0"/>
              <a:t>Pero</a:t>
            </a:r>
            <a:r>
              <a:rPr lang="es-CO" dirty="0"/>
              <a:t>, cuando el rotor está girando, las fuerzas de inercia debidas a las masas dan lugar a un par de fuerzas que provoca un desequilibrio dinámico. Por tanto, podemos concluir que el equilibrado estático no es suficiente para equilibrar un rotor y por ello deberemos realizar un equilibrado dinámico, es decir en dos planos.</a:t>
            </a:r>
          </a:p>
          <a:p>
            <a:endParaRPr lang="es-CO" dirty="0"/>
          </a:p>
        </p:txBody>
      </p:sp>
    </p:spTree>
    <p:extLst>
      <p:ext uri="{BB962C8B-B14F-4D97-AF65-F5344CB8AC3E}">
        <p14:creationId xmlns:p14="http://schemas.microsoft.com/office/powerpoint/2010/main" val="1702061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CALIBRACIÓN DE INSTRUMENTACIÓN</a:t>
            </a:r>
            <a:endParaRPr lang="es-CO" dirty="0"/>
          </a:p>
        </p:txBody>
      </p:sp>
      <p:sp>
        <p:nvSpPr>
          <p:cNvPr id="5" name="4 Marcador de contenido"/>
          <p:cNvSpPr>
            <a:spLocks noGrp="1"/>
          </p:cNvSpPr>
          <p:nvPr>
            <p:ph idx="1"/>
          </p:nvPr>
        </p:nvSpPr>
        <p:spPr>
          <a:xfrm>
            <a:off x="457200" y="1412776"/>
            <a:ext cx="8229600" cy="4968552"/>
          </a:xfrm>
        </p:spPr>
        <p:txBody>
          <a:bodyPr>
            <a:normAutofit fontScale="77500" lnSpcReduction="20000"/>
          </a:bodyPr>
          <a:lstStyle/>
          <a:p>
            <a:r>
              <a:rPr lang="es-CO" dirty="0" smtClean="0"/>
              <a:t>La calibración consiste en la comparación de valores de medida de un instrumento a calibrar y un instrumento patrón. Para un manómetro o un transmisor de presión por ejemplo se capta los datos de hasta 9 puntos en presión creciente y hasta 9 puntos en presión decreciente. La desviación entre patrón e instrumento determina la precisión que se confirma en un certificado emitido por el laboratorio.</a:t>
            </a:r>
          </a:p>
          <a:p>
            <a:endParaRPr lang="es-CO" dirty="0" smtClean="0"/>
          </a:p>
          <a:p>
            <a:r>
              <a:rPr lang="es-CO" dirty="0" smtClean="0"/>
              <a:t>Aparte de la desviación de medida se debe determinar y documentar la incertidumbre de medida para garantizar la trazabilidad. Son estos dos factores que determinan la calidad de la calibración y deben incluirse en el certificado. La precisión del patrón debe superar al menos tres veces la precisión del instrumento a medir.</a:t>
            </a:r>
            <a:endParaRPr lang="es-CO" dirty="0"/>
          </a:p>
        </p:txBody>
      </p:sp>
    </p:spTree>
    <p:extLst>
      <p:ext uri="{BB962C8B-B14F-4D97-AF65-F5344CB8AC3E}">
        <p14:creationId xmlns:p14="http://schemas.microsoft.com/office/powerpoint/2010/main" val="2794170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6120680"/>
          </a:xfrm>
        </p:spPr>
        <p:txBody>
          <a:bodyPr>
            <a:normAutofit fontScale="77500" lnSpcReduction="20000"/>
          </a:bodyPr>
          <a:lstStyle/>
          <a:p>
            <a:pPr fontAlgn="base"/>
            <a:r>
              <a:rPr lang="es-CO" b="1" dirty="0"/>
              <a:t>El instrumento patrón</a:t>
            </a:r>
            <a:r>
              <a:rPr lang="es-CO" dirty="0"/>
              <a:t/>
            </a:r>
            <a:br>
              <a:rPr lang="es-CO" dirty="0"/>
            </a:br>
            <a:r>
              <a:rPr lang="es-CO" dirty="0"/>
              <a:t>En función de la precisión requerida se recurre a varios tipos de patrón con distintos principios de funcionamiento. Para conseguir desviaciones mínimos se utilizan patrones primarios, como balanzas de pesos muertos, que indican el valor de medida basados en las unidades del sistema internacional (SI). Los valores de calibración de este método superan con creces las exigencias de la industria. Por eso en este sector se suele realizar la comprobación sobre todo mediante controladores de presión. Los controladores ajustan la presión automáticamente y la calibración resulta mucho más económica que con balanzas de pesos muertos.</a:t>
            </a:r>
          </a:p>
          <a:p>
            <a:pPr fontAlgn="base"/>
            <a:r>
              <a:rPr lang="es-CO" b="1" dirty="0"/>
              <a:t>La trazabilidad de las medidas</a:t>
            </a:r>
            <a:endParaRPr lang="es-CO" dirty="0"/>
          </a:p>
          <a:p>
            <a:pPr fontAlgn="base"/>
            <a:r>
              <a:rPr lang="es-CO" dirty="0"/>
              <a:t>El certificado tiene que documentar el patrón utilizado para relacionar con los patrones nacionales a través de una cadena continua de comparaciones. Los patrones a su vez obtienen su trazabilidad a través del Centro Español de </a:t>
            </a:r>
            <a:r>
              <a:rPr lang="es-CO" dirty="0" err="1"/>
              <a:t>Metrologia</a:t>
            </a:r>
            <a:r>
              <a:rPr lang="es-CO" dirty="0"/>
              <a:t> o de un laboratorio homologado.</a:t>
            </a:r>
          </a:p>
          <a:p>
            <a:endParaRPr lang="es-CO" dirty="0"/>
          </a:p>
        </p:txBody>
      </p:sp>
    </p:spTree>
    <p:extLst>
      <p:ext uri="{BB962C8B-B14F-4D97-AF65-F5344CB8AC3E}">
        <p14:creationId xmlns:p14="http://schemas.microsoft.com/office/powerpoint/2010/main" val="3106739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1196" y="125760"/>
            <a:ext cx="8229600" cy="1143000"/>
          </a:xfrm>
        </p:spPr>
        <p:txBody>
          <a:bodyPr/>
          <a:lstStyle/>
          <a:p>
            <a:r>
              <a:rPr lang="es-CO" dirty="0" smtClean="0"/>
              <a:t>TRAZABILIDAD DE LA CALIBRACIÓN</a:t>
            </a:r>
            <a:endParaRPr lang="es-CO" dirty="0"/>
          </a:p>
        </p:txBody>
      </p:sp>
      <p:sp>
        <p:nvSpPr>
          <p:cNvPr id="3" name="2 Marcador de contenido"/>
          <p:cNvSpPr>
            <a:spLocks noGrp="1"/>
          </p:cNvSpPr>
          <p:nvPr>
            <p:ph idx="1"/>
          </p:nvPr>
        </p:nvSpPr>
        <p:spPr>
          <a:xfrm>
            <a:off x="421196" y="5733256"/>
            <a:ext cx="8229600" cy="752947"/>
          </a:xfrm>
        </p:spPr>
        <p:txBody>
          <a:bodyPr>
            <a:normAutofit fontScale="55000" lnSpcReduction="20000"/>
          </a:bodyPr>
          <a:lstStyle/>
          <a:p>
            <a:pPr marL="0" indent="0">
              <a:buNone/>
            </a:pPr>
            <a:r>
              <a:rPr lang="es-CO" dirty="0"/>
              <a:t>Autor: Christian </a:t>
            </a:r>
            <a:r>
              <a:rPr lang="es-CO" dirty="0" err="1"/>
              <a:t>Elbert</a:t>
            </a:r>
            <a:r>
              <a:rPr lang="es-CO" dirty="0"/>
              <a:t>, director del departamento “Business and </a:t>
            </a:r>
            <a:r>
              <a:rPr lang="es-CO" dirty="0" err="1"/>
              <a:t>Technology</a:t>
            </a:r>
            <a:r>
              <a:rPr lang="es-CO" dirty="0"/>
              <a:t> </a:t>
            </a:r>
            <a:r>
              <a:rPr lang="es-CO" dirty="0" err="1"/>
              <a:t>Calibration</a:t>
            </a:r>
            <a:r>
              <a:rPr lang="es-CO" dirty="0"/>
              <a:t>” en WIKA y director del comité de presión en el organismo oficial de calibración alemán “</a:t>
            </a:r>
            <a:r>
              <a:rPr lang="es-CO" dirty="0" err="1"/>
              <a:t>Deutscher</a:t>
            </a:r>
            <a:r>
              <a:rPr lang="es-CO" dirty="0"/>
              <a:t> </a:t>
            </a:r>
            <a:r>
              <a:rPr lang="es-CO" dirty="0" err="1"/>
              <a:t>Kalibrierdienst</a:t>
            </a:r>
            <a:r>
              <a:rPr lang="es-CO" dirty="0"/>
              <a:t>” (DKD).</a:t>
            </a:r>
          </a:p>
        </p:txBody>
      </p:sp>
      <p:pic>
        <p:nvPicPr>
          <p:cNvPr id="2050" name="Picture 2" descr="http://www.bloginstrumentacion.com/files/2012/08/trazabilidad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1052736"/>
            <a:ext cx="4392488"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6379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432</Words>
  <Application>Microsoft Office PowerPoint</Application>
  <PresentationFormat>Presentación en pantalla (4:3)</PresentationFormat>
  <Paragraphs>50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OTROS SERVICIOS DE INSTRUMENTACIÓN INDUSTRIAL</vt:lpstr>
      <vt:lpstr>ALINEACIÓN LASER</vt:lpstr>
      <vt:lpstr>ALINEACIÓN LASER</vt:lpstr>
      <vt:lpstr>EQUILIBRADO DE EJES ROTATIVOS</vt:lpstr>
      <vt:lpstr>Equilibrado estático</vt:lpstr>
      <vt:lpstr>Equilibrio dinámico</vt:lpstr>
      <vt:lpstr>CALIBRACIÓN DE INSTRUMENTACIÓN</vt:lpstr>
      <vt:lpstr>Presentación de PowerPoint</vt:lpstr>
      <vt:lpstr>TRAZABILIDAD DE LA CALIBRACIÓN</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MALEC</dc:creator>
  <cp:lastModifiedBy>MALEC</cp:lastModifiedBy>
  <cp:revision>12</cp:revision>
  <dcterms:created xsi:type="dcterms:W3CDTF">2014-10-07T17:33:42Z</dcterms:created>
  <dcterms:modified xsi:type="dcterms:W3CDTF">2014-10-21T04:55:23Z</dcterms:modified>
</cp:coreProperties>
</file>