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0" r:id="rId16"/>
    <p:sldId id="271" r:id="rId17"/>
    <p:sldId id="269" r:id="rId1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331059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343799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289605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87993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254171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958920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128588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253763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14869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2589012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E12C6F-FF8E-4FBF-BE89-7BA684BB9E02}" type="datetimeFigureOut">
              <a:rPr lang="es-CO" smtClean="0"/>
              <a:t>04/11/2014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0FC8B16-004E-4473-B6E9-AC9F1730915A}" type="slidenum">
              <a:rPr lang="es-CO" smtClean="0"/>
              <a:t>‹Nº›</a:t>
            </a:fld>
            <a:endParaRPr lang="es-CO"/>
          </a:p>
        </p:txBody>
      </p:sp>
    </p:spTree>
    <p:extLst>
      <p:ext uri="{BB962C8B-B14F-4D97-AF65-F5344CB8AC3E}">
        <p14:creationId xmlns:p14="http://schemas.microsoft.com/office/powerpoint/2010/main" val="27745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12C6F-FF8E-4FBF-BE89-7BA684BB9E02}" type="datetimeFigureOut">
              <a:rPr lang="es-CO" smtClean="0"/>
              <a:t>04/11/2014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C8B16-004E-4473-B6E9-AC9F1730915A}" type="slidenum">
              <a:rPr lang="es-CO" smtClean="0"/>
              <a:t>‹Nº›</a:t>
            </a:fld>
            <a:endParaRPr lang="es-CO"/>
          </a:p>
        </p:txBody>
      </p:sp>
    </p:spTree>
    <p:extLst>
      <p:ext uri="{BB962C8B-B14F-4D97-AF65-F5344CB8AC3E}">
        <p14:creationId xmlns:p14="http://schemas.microsoft.com/office/powerpoint/2010/main" val="371252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Gesti%C3%B3n_de_mantenimiento_asistido_por_computadora" TargetMode="External"/><Relationship Id="rId2" Type="http://schemas.openxmlformats.org/officeDocument/2006/relationships/hyperlink" Target="http://www.emaint.com.mx/AssetManagement?gclid=CjwKEAiAj-KiBRC48YzhnLSg0D0SJAClOhK3aRP8jXMOHMMK1B-3xWbC_zgbGdyJORCiyUPGpPd7uxoCdsfw_wcB" TargetMode="External"/><Relationship Id="rId1" Type="http://schemas.openxmlformats.org/officeDocument/2006/relationships/slideLayout" Target="../slideLayouts/slideLayout2.xml"/><Relationship Id="rId4" Type="http://schemas.openxmlformats.org/officeDocument/2006/relationships/hyperlink" Target="http://www.mtcpro.com/mtcpro-es.ht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s.wikipedia.org/wiki/Mantenimient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Trazabilidad" TargetMode="External"/><Relationship Id="rId2" Type="http://schemas.openxmlformats.org/officeDocument/2006/relationships/hyperlink" Target="http://es.wikipedia.org/wiki/TP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GESTION DE MANTENIMIENTO ASISTIDO POR COMPUTADOR</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1453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err="1"/>
              <a:t>eMaint</a:t>
            </a:r>
            <a:r>
              <a:rPr lang="es-CO" b="1" dirty="0"/>
              <a:t> </a:t>
            </a:r>
            <a:r>
              <a:rPr lang="es-CO" b="1" dirty="0" smtClean="0"/>
              <a:t>X3</a:t>
            </a:r>
            <a:endParaRPr lang="es-CO" dirty="0"/>
          </a:p>
        </p:txBody>
      </p:sp>
      <p:sp>
        <p:nvSpPr>
          <p:cNvPr id="3" name="2 Marcador de contenido"/>
          <p:cNvSpPr>
            <a:spLocks noGrp="1"/>
          </p:cNvSpPr>
          <p:nvPr>
            <p:ph idx="1"/>
          </p:nvPr>
        </p:nvSpPr>
        <p:spPr/>
        <p:txBody>
          <a:bodyPr/>
          <a:lstStyle/>
          <a:p>
            <a:r>
              <a:rPr lang="es-CO" dirty="0"/>
              <a:t>Las funciones dentro del Software para Administrar Mantenimiento de Actives dentro del Sistema de Rastrear Mantenimiento que proporciona </a:t>
            </a:r>
            <a:r>
              <a:rPr lang="es-CO" dirty="0" err="1"/>
              <a:t>eMaint</a:t>
            </a:r>
            <a:r>
              <a:rPr lang="es-CO" dirty="0"/>
              <a:t> incluye </a:t>
            </a:r>
            <a:r>
              <a:rPr lang="es-CO" dirty="0" err="1"/>
              <a:t>caracteristicas</a:t>
            </a:r>
            <a:r>
              <a:rPr lang="es-CO" dirty="0"/>
              <a:t> como </a:t>
            </a:r>
            <a:r>
              <a:rPr lang="es-CO" dirty="0" err="1"/>
              <a:t>Integracion</a:t>
            </a:r>
            <a:r>
              <a:rPr lang="es-CO" dirty="0"/>
              <a:t> para Administrar Inventario, Mantenimiento Preventivos y Reportes/Tableros Digitales para una </a:t>
            </a:r>
            <a:r>
              <a:rPr lang="es-CO" dirty="0" err="1"/>
              <a:t>solucion</a:t>
            </a:r>
            <a:r>
              <a:rPr lang="es-CO" dirty="0"/>
              <a:t> que te ayuda maximizar rendimiento.</a:t>
            </a:r>
          </a:p>
        </p:txBody>
      </p:sp>
    </p:spTree>
    <p:extLst>
      <p:ext uri="{BB962C8B-B14F-4D97-AF65-F5344CB8AC3E}">
        <p14:creationId xmlns:p14="http://schemas.microsoft.com/office/powerpoint/2010/main" val="2854910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Características Principales - Administración sobre Mantenimiento de Activos</a:t>
            </a:r>
            <a:br>
              <a:rPr lang="es-CO" b="1" dirty="0"/>
            </a:br>
            <a:endParaRPr lang="es-CO" dirty="0"/>
          </a:p>
        </p:txBody>
      </p:sp>
      <p:sp>
        <p:nvSpPr>
          <p:cNvPr id="3" name="2 Marcador de contenido"/>
          <p:cNvSpPr>
            <a:spLocks noGrp="1"/>
          </p:cNvSpPr>
          <p:nvPr>
            <p:ph idx="1"/>
          </p:nvPr>
        </p:nvSpPr>
        <p:spPr>
          <a:xfrm>
            <a:off x="457200" y="1600200"/>
            <a:ext cx="8229600" cy="4853136"/>
          </a:xfrm>
        </p:spPr>
        <p:txBody>
          <a:bodyPr>
            <a:normAutofit fontScale="62500" lnSpcReduction="20000"/>
          </a:bodyPr>
          <a:lstStyle/>
          <a:p>
            <a:r>
              <a:rPr lang="es-CO" dirty="0"/>
              <a:t>Configurar equipos que incluyen pantallas y ponen los campos con sus especificaciones</a:t>
            </a:r>
          </a:p>
          <a:p>
            <a:r>
              <a:rPr lang="es-CO" dirty="0"/>
              <a:t>Conectar links y otros archivos multimedia a los registros.</a:t>
            </a:r>
          </a:p>
          <a:p>
            <a:r>
              <a:rPr lang="es-CO" dirty="0"/>
              <a:t>Importe lecturas de medidor y utiliza para disparar mantenimiento preventivo</a:t>
            </a:r>
          </a:p>
          <a:p>
            <a:r>
              <a:rPr lang="es-CO" dirty="0"/>
              <a:t>Relacione partes de repuesta y materiales de Activos</a:t>
            </a:r>
          </a:p>
          <a:p>
            <a:r>
              <a:rPr lang="es-CO" dirty="0"/>
              <a:t>Almacene y muestre activos en una estructura jerarquía</a:t>
            </a:r>
          </a:p>
          <a:p>
            <a:r>
              <a:rPr lang="es-CO" dirty="0"/>
              <a:t>Crear y editar con facilidad los registros de equipos, componentes y subcomponentes</a:t>
            </a:r>
          </a:p>
          <a:p>
            <a:r>
              <a:rPr lang="es-CO" dirty="0"/>
              <a:t>Siga la información de sus activos y define cuáles campos son visible y </a:t>
            </a:r>
            <a:r>
              <a:rPr lang="es-CO" dirty="0" err="1"/>
              <a:t>populados</a:t>
            </a:r>
            <a:endParaRPr lang="es-CO" dirty="0"/>
          </a:p>
          <a:p>
            <a:r>
              <a:rPr lang="es-CO" dirty="0"/>
              <a:t>Establezca la criticidad de los activos o de prioridad corporativa</a:t>
            </a:r>
          </a:p>
          <a:p>
            <a:r>
              <a:rPr lang="es-CO" dirty="0"/>
              <a:t>Calcular la depreciación de activos</a:t>
            </a:r>
          </a:p>
          <a:p>
            <a:r>
              <a:rPr lang="es-CO" dirty="0"/>
              <a:t>Copie sus especificaciones de equipos para minimizar el tiempo de entrar datos.</a:t>
            </a:r>
          </a:p>
          <a:p>
            <a:r>
              <a:rPr lang="es-CO" dirty="0"/>
              <a:t>Importar manuales, dibujos, contrato o cualquier otro documento y relacionarlos con los activos.</a:t>
            </a:r>
          </a:p>
          <a:p>
            <a:endParaRPr lang="es-CO" dirty="0"/>
          </a:p>
        </p:txBody>
      </p:sp>
    </p:spTree>
    <p:extLst>
      <p:ext uri="{BB962C8B-B14F-4D97-AF65-F5344CB8AC3E}">
        <p14:creationId xmlns:p14="http://schemas.microsoft.com/office/powerpoint/2010/main" val="2148043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Funciones de información y control de </a:t>
            </a:r>
            <a:r>
              <a:rPr lang="es-CO" b="1" dirty="0" smtClean="0"/>
              <a:t>Equipos</a:t>
            </a:r>
            <a:endParaRPr lang="es-CO" dirty="0"/>
          </a:p>
        </p:txBody>
      </p:sp>
      <p:sp>
        <p:nvSpPr>
          <p:cNvPr id="3" name="2 Marcador de contenido"/>
          <p:cNvSpPr>
            <a:spLocks noGrp="1"/>
          </p:cNvSpPr>
          <p:nvPr>
            <p:ph idx="1"/>
          </p:nvPr>
        </p:nvSpPr>
        <p:spPr>
          <a:xfrm>
            <a:off x="457200" y="1600200"/>
            <a:ext cx="8229600" cy="4853136"/>
          </a:xfrm>
        </p:spPr>
        <p:txBody>
          <a:bodyPr>
            <a:normAutofit fontScale="92500" lnSpcReduction="20000"/>
          </a:bodyPr>
          <a:lstStyle/>
          <a:p>
            <a:r>
              <a:rPr lang="es-CO" dirty="0"/>
              <a:t>Siga el historial de la facilidad y de activos relacionados</a:t>
            </a:r>
          </a:p>
          <a:p>
            <a:r>
              <a:rPr lang="es-CO" dirty="0" err="1"/>
              <a:t>Acompane</a:t>
            </a:r>
            <a:r>
              <a:rPr lang="es-CO" dirty="0"/>
              <a:t> los datos de </a:t>
            </a:r>
            <a:r>
              <a:rPr lang="es-CO" dirty="0" err="1"/>
              <a:t>garantia</a:t>
            </a:r>
            <a:endParaRPr lang="es-CO" dirty="0"/>
          </a:p>
          <a:p>
            <a:r>
              <a:rPr lang="es-CO" dirty="0"/>
              <a:t>Generar etiquetas de código de barras para cualquier activo</a:t>
            </a:r>
          </a:p>
          <a:p>
            <a:r>
              <a:rPr lang="es-CO" dirty="0"/>
              <a:t>Siga las fallas de los componentes con el número de ocurrencias</a:t>
            </a:r>
          </a:p>
          <a:p>
            <a:r>
              <a:rPr lang="es-CO" dirty="0"/>
              <a:t>Reportes pueden ser autogenerados y enviados por email con un horario.</a:t>
            </a:r>
          </a:p>
          <a:p>
            <a:r>
              <a:rPr lang="es-CO" dirty="0" err="1"/>
              <a:t>Facilmente</a:t>
            </a:r>
            <a:r>
              <a:rPr lang="es-CO" dirty="0"/>
              <a:t> agregue </a:t>
            </a:r>
            <a:r>
              <a:rPr lang="es-CO" dirty="0" err="1"/>
              <a:t>graphicos</a:t>
            </a:r>
            <a:r>
              <a:rPr lang="es-CO" dirty="0"/>
              <a:t> a su tablero digital para </a:t>
            </a:r>
            <a:r>
              <a:rPr lang="es-CO" dirty="0" err="1"/>
              <a:t>KPIs</a:t>
            </a:r>
            <a:r>
              <a:rPr lang="es-CO" dirty="0"/>
              <a:t> al minuto</a:t>
            </a:r>
            <a:r>
              <a:rPr lang="es-CO" dirty="0" smtClean="0"/>
              <a:t>.</a:t>
            </a:r>
            <a:endParaRPr lang="es-CO" dirty="0"/>
          </a:p>
        </p:txBody>
      </p:sp>
    </p:spTree>
    <p:extLst>
      <p:ext uri="{BB962C8B-B14F-4D97-AF65-F5344CB8AC3E}">
        <p14:creationId xmlns:p14="http://schemas.microsoft.com/office/powerpoint/2010/main" val="3271182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err="1"/>
              <a:t>Maintenance</a:t>
            </a:r>
            <a:r>
              <a:rPr lang="es-CO" dirty="0"/>
              <a:t> </a:t>
            </a:r>
            <a:r>
              <a:rPr lang="es-CO" dirty="0" smtClean="0"/>
              <a:t>Pro</a:t>
            </a:r>
            <a:endParaRPr lang="es-CO" dirty="0"/>
          </a:p>
        </p:txBody>
      </p:sp>
      <p:sp>
        <p:nvSpPr>
          <p:cNvPr id="3" name="2 Marcador de contenido"/>
          <p:cNvSpPr>
            <a:spLocks noGrp="1"/>
          </p:cNvSpPr>
          <p:nvPr>
            <p:ph idx="1"/>
          </p:nvPr>
        </p:nvSpPr>
        <p:spPr/>
        <p:txBody>
          <a:bodyPr>
            <a:normAutofit fontScale="85000" lnSpcReduction="20000"/>
          </a:bodyPr>
          <a:lstStyle/>
          <a:p>
            <a:r>
              <a:rPr lang="es-CO" b="1" dirty="0" err="1"/>
              <a:t>Maintenance</a:t>
            </a:r>
            <a:r>
              <a:rPr lang="es-CO" b="1" dirty="0"/>
              <a:t> Pro para Windows</a:t>
            </a:r>
            <a:r>
              <a:rPr lang="es-CO" b="1" i="1" dirty="0"/>
              <a:t> - Ediciones Standard, </a:t>
            </a:r>
            <a:r>
              <a:rPr lang="es-CO" b="1" i="1" dirty="0" err="1"/>
              <a:t>Deluxe</a:t>
            </a:r>
            <a:r>
              <a:rPr lang="es-CO" b="1" i="1" dirty="0"/>
              <a:t> y Professional</a:t>
            </a:r>
            <a:endParaRPr lang="es-CO" b="1" dirty="0"/>
          </a:p>
          <a:p>
            <a:r>
              <a:rPr lang="es-CO" b="1" dirty="0"/>
              <a:t>Seguimiento de equipo</a:t>
            </a:r>
            <a:endParaRPr lang="es-CO" dirty="0"/>
          </a:p>
          <a:p>
            <a:r>
              <a:rPr lang="es-CO" b="1" dirty="0"/>
              <a:t>Mantenimiento preventivo</a:t>
            </a:r>
            <a:endParaRPr lang="es-CO" dirty="0"/>
          </a:p>
          <a:p>
            <a:r>
              <a:rPr lang="es-CO" b="1" dirty="0"/>
              <a:t>Mantenimiento de reparaciones</a:t>
            </a:r>
            <a:endParaRPr lang="es-CO" dirty="0"/>
          </a:p>
          <a:p>
            <a:r>
              <a:rPr lang="es-CO" b="1" dirty="0"/>
              <a:t>Notificaciones</a:t>
            </a:r>
            <a:endParaRPr lang="es-CO" dirty="0"/>
          </a:p>
          <a:p>
            <a:r>
              <a:rPr lang="es-CO" b="1" dirty="0"/>
              <a:t>Descargue</a:t>
            </a:r>
            <a:endParaRPr lang="es-CO" dirty="0"/>
          </a:p>
          <a:p>
            <a:r>
              <a:rPr lang="es-CO" b="1" dirty="0"/>
              <a:t>Registro de historial</a:t>
            </a:r>
            <a:endParaRPr lang="es-CO" dirty="0"/>
          </a:p>
          <a:p>
            <a:r>
              <a:rPr lang="es-CO" b="1" dirty="0"/>
              <a:t>Inventario de </a:t>
            </a:r>
            <a:r>
              <a:rPr lang="es-CO" b="1" dirty="0" smtClean="0"/>
              <a:t>piezas</a:t>
            </a:r>
            <a:endParaRPr lang="es-CO" dirty="0"/>
          </a:p>
          <a:p>
            <a:r>
              <a:rPr lang="es-CO" b="1" dirty="0"/>
              <a:t>Ordenes de compra</a:t>
            </a:r>
            <a:endParaRPr lang="es-CO" dirty="0"/>
          </a:p>
          <a:p>
            <a:r>
              <a:rPr lang="es-CO" b="1" dirty="0"/>
              <a:t>Características adicionales</a:t>
            </a:r>
            <a:endParaRPr lang="es-CO" dirty="0"/>
          </a:p>
          <a:p>
            <a:endParaRPr lang="es-CO" dirty="0"/>
          </a:p>
        </p:txBody>
      </p:sp>
      <p:pic>
        <p:nvPicPr>
          <p:cNvPr id="1026" name="Picture 2" descr="Descargue Maintenance P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086000"/>
            <a:ext cx="2496139" cy="3971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688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Seguimiento de equipo</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Con </a:t>
            </a:r>
            <a:r>
              <a:rPr lang="es-CO" dirty="0" err="1"/>
              <a:t>Maintenance</a:t>
            </a:r>
            <a:r>
              <a:rPr lang="es-CO" dirty="0"/>
              <a:t> Pro, usted puede seguir un numero ilimitado de piezas de su equipo. La administración es mas fácil que nunca, desde que puede almacenar una descripción, marca, modelo, numero de serie, fotos y muchas cosas mas por cada pieza del equipo. 30 campos personalizados le ofrecen la flexibilidad que usted necesita para almacenar información exclusiva en toda su gama de equipos.</a:t>
            </a:r>
          </a:p>
          <a:p>
            <a:r>
              <a:rPr lang="es-CO" dirty="0" err="1"/>
              <a:t>Maintenance</a:t>
            </a:r>
            <a:r>
              <a:rPr lang="es-CO" dirty="0"/>
              <a:t> Pro consta de una sencilla estructura ramificada que le ayuda a clasificar y localizar rápidamente a sus equipos. Para ayuda extra en este sistema de navegación por ramas, usted puede elegir a cualquiera de los mas de 200 iconos para cada pieza del equipo y cada categoría.</a:t>
            </a:r>
          </a:p>
          <a:p>
            <a:endParaRPr lang="es-CO" dirty="0"/>
          </a:p>
        </p:txBody>
      </p:sp>
    </p:spTree>
    <p:extLst>
      <p:ext uri="{BB962C8B-B14F-4D97-AF65-F5344CB8AC3E}">
        <p14:creationId xmlns:p14="http://schemas.microsoft.com/office/powerpoint/2010/main" val="3185713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2050" name="Picture 2" descr="http://www.mtcpro.com/images/mpma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640960" cy="6122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733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457200" y="4470302"/>
            <a:ext cx="8229600" cy="1655861"/>
          </a:xfrm>
        </p:spPr>
        <p:txBody>
          <a:bodyPr>
            <a:normAutofit fontScale="92500" lnSpcReduction="20000"/>
          </a:bodyPr>
          <a:lstStyle/>
          <a:p>
            <a:r>
              <a:rPr lang="es-CO" dirty="0" smtClean="0"/>
              <a:t>Seguimiento de equipo</a:t>
            </a:r>
          </a:p>
          <a:p>
            <a:r>
              <a:rPr lang="es-CO" dirty="0" smtClean="0"/>
              <a:t>Seguimiento de mantenimiento preventivo por fecha, kilometraje, horario, </a:t>
            </a:r>
            <a:r>
              <a:rPr lang="es-CO" dirty="0" err="1" smtClean="0"/>
              <a:t>millaje</a:t>
            </a:r>
            <a:r>
              <a:rPr lang="es-CO" dirty="0" smtClean="0"/>
              <a:t>, o por su propio sistema métrico.</a:t>
            </a:r>
            <a:endParaRPr lang="es-CO" dirty="0"/>
          </a:p>
        </p:txBody>
      </p:sp>
      <p:pic>
        <p:nvPicPr>
          <p:cNvPr id="3074" name="Picture 2" descr="http://www.mtcpro.com/images/mppmsv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1557"/>
            <a:ext cx="7632848" cy="4321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991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92500"/>
          </a:bodyPr>
          <a:lstStyle/>
          <a:p>
            <a:r>
              <a:rPr lang="es-CO" dirty="0" smtClean="0">
                <a:hlinkClick r:id="rId2"/>
              </a:rPr>
              <a:t>http://www.emaint.com.mx/AssetManagement?gclid=CjwKEAiAj-KiBRC48YzhnLSg0D0SJAClOhK3aRP8jXMOHMMK1B-3xWbC_zgbGdyJORCiyUPGpPd7uxoCdsfw_wcB</a:t>
            </a:r>
            <a:endParaRPr lang="es-CO" dirty="0" smtClean="0"/>
          </a:p>
          <a:p>
            <a:r>
              <a:rPr lang="es-CO" dirty="0" smtClean="0">
                <a:hlinkClick r:id="rId3"/>
              </a:rPr>
              <a:t>http://es.wikipedia.org/wiki/Gesti%C3%B3n_de_mantenimiento_asistido_por_computadora</a:t>
            </a:r>
            <a:endParaRPr lang="es-CO" dirty="0" smtClean="0"/>
          </a:p>
          <a:p>
            <a:r>
              <a:rPr lang="es-CO" dirty="0" smtClean="0">
                <a:hlinkClick r:id="rId4"/>
              </a:rPr>
              <a:t>http://www.mtcpro.com/mtcpro-es.htm</a:t>
            </a:r>
            <a:endParaRPr lang="es-CO" dirty="0" smtClean="0"/>
          </a:p>
          <a:p>
            <a:r>
              <a:rPr lang="es-CO" dirty="0" smtClean="0"/>
              <a:t>http://www.mpsystem.com.co/</a:t>
            </a:r>
          </a:p>
          <a:p>
            <a:endParaRPr lang="es-CO" dirty="0"/>
          </a:p>
        </p:txBody>
      </p:sp>
    </p:spTree>
    <p:extLst>
      <p:ext uri="{BB962C8B-B14F-4D97-AF65-F5344CB8AC3E}">
        <p14:creationId xmlns:p14="http://schemas.microsoft.com/office/powerpoint/2010/main" val="918997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DEFINICIÓN</a:t>
            </a:r>
            <a:endParaRPr lang="es-CO" dirty="0"/>
          </a:p>
        </p:txBody>
      </p:sp>
      <p:sp>
        <p:nvSpPr>
          <p:cNvPr id="3" name="2 Marcador de contenido"/>
          <p:cNvSpPr>
            <a:spLocks noGrp="1"/>
          </p:cNvSpPr>
          <p:nvPr>
            <p:ph idx="1"/>
          </p:nvPr>
        </p:nvSpPr>
        <p:spPr/>
        <p:txBody>
          <a:bodyPr>
            <a:normAutofit fontScale="92500" lnSpcReduction="10000"/>
          </a:bodyPr>
          <a:lstStyle/>
          <a:p>
            <a:r>
              <a:rPr lang="es-CO" b="1" dirty="0"/>
              <a:t>En esencia es una herramienta software que ayuda en la gestión de los servicios de mantenimiento de una empresa. Básicamente es una base de datos que contiene información sobre la empresa y sus operaciones </a:t>
            </a:r>
            <a:r>
              <a:rPr lang="es-CO" b="1" dirty="0" err="1"/>
              <a:t>de</a:t>
            </a:r>
            <a:r>
              <a:rPr lang="es-CO" b="1" dirty="0" err="1">
                <a:hlinkClick r:id="rId2" tooltip="Mantenimiento"/>
              </a:rPr>
              <a:t>mantenimiento</a:t>
            </a:r>
            <a:r>
              <a:rPr lang="es-CO" b="1" dirty="0"/>
              <a:t>. Esta información sirve para que todas las tareas de mantenimiento se realicen de forma más segura y eficaz. También se emplea como herramienta de gestión para la toma de decisiones.</a:t>
            </a:r>
            <a:endParaRPr lang="es-CO" dirty="0"/>
          </a:p>
        </p:txBody>
      </p:sp>
    </p:spTree>
    <p:extLst>
      <p:ext uri="{BB962C8B-B14F-4D97-AF65-F5344CB8AC3E}">
        <p14:creationId xmlns:p14="http://schemas.microsoft.com/office/powerpoint/2010/main" val="2489986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120680"/>
          </a:xfrm>
        </p:spPr>
        <p:txBody>
          <a:bodyPr>
            <a:normAutofit fontScale="85000" lnSpcReduction="20000"/>
          </a:bodyPr>
          <a:lstStyle/>
          <a:p>
            <a:r>
              <a:rPr lang="es-CO" dirty="0"/>
              <a:t>Las plataformas de gestión del mantenimiento asistido por computadora pueden ser utilizadas por cualquier organización que necesite gestionar el mantenimiento de sus equipos, activos y propiedades. Algunas de las soluciones existentes están enfocadas a mercados específicos (mantenimiento de flotas de vehículos, infraestructuras sanitarias, etc.) aunque también existen productos que enfocados a un mercado general.</a:t>
            </a:r>
          </a:p>
          <a:p>
            <a:r>
              <a:rPr lang="es-CO" dirty="0"/>
              <a:t>El software ofrece una amplia variedad de funcionalidades, dependiendo de las necesidades de cada organización, existiendo en el mercado un gran rango de precios. Puede ser tanto accesible vía web, mientras que la aplicación se encuentra alojada en los servidores de la empresa que vende el producto o de un proveedor de servicios TI o accesible vía LAN si la empresa adquisidora del producto lo aloja en su propio servidor.</a:t>
            </a:r>
          </a:p>
          <a:p>
            <a:endParaRPr lang="es-CO" dirty="0"/>
          </a:p>
        </p:txBody>
      </p:sp>
    </p:spTree>
    <p:extLst>
      <p:ext uri="{BB962C8B-B14F-4D97-AF65-F5344CB8AC3E}">
        <p14:creationId xmlns:p14="http://schemas.microsoft.com/office/powerpoint/2010/main" val="252058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Módulos</a:t>
            </a:r>
            <a:br>
              <a:rPr lang="es-CO" dirty="0"/>
            </a:br>
            <a:r>
              <a:rPr lang="es-CO" sz="3100" dirty="0"/>
              <a:t>Un paquete estándar incluye algunos o todos de los siguientes módulos:</a:t>
            </a:r>
          </a:p>
        </p:txBody>
      </p:sp>
      <p:sp>
        <p:nvSpPr>
          <p:cNvPr id="3" name="2 Marcador de contenido"/>
          <p:cNvSpPr>
            <a:spLocks noGrp="1"/>
          </p:cNvSpPr>
          <p:nvPr>
            <p:ph idx="1"/>
          </p:nvPr>
        </p:nvSpPr>
        <p:spPr/>
        <p:txBody>
          <a:bodyPr>
            <a:normAutofit fontScale="70000" lnSpcReduction="20000"/>
          </a:bodyPr>
          <a:lstStyle/>
          <a:p>
            <a:r>
              <a:rPr lang="es-CO" dirty="0" smtClean="0"/>
              <a:t>Órdenes de trabajo: asignación de recursos humanos, reserva de material, costes, seguimiento de información relevante como causa del problema, duración del fallo y recomendaciones para acciones futuras.</a:t>
            </a:r>
          </a:p>
          <a:p>
            <a:r>
              <a:rPr lang="es-CO" dirty="0" smtClean="0"/>
              <a:t>Mantenimiento preventivo: seguimiento de las tareas de mantenimiento, creación de instrucciones paso a paso o </a:t>
            </a:r>
            <a:r>
              <a:rPr lang="es-CO" dirty="0" err="1" smtClean="0"/>
              <a:t>checklists</a:t>
            </a:r>
            <a:r>
              <a:rPr lang="es-CO" dirty="0" smtClean="0"/>
              <a:t>, lista de materiales necesarios y otros detalles. Normalmente los programas de gestión del mantenimiento asistido por computadora programan procesos de mantenimiento automáticamente basándose en agendas o la lectura de diferentes parámetros.</a:t>
            </a:r>
          </a:p>
          <a:p>
            <a:r>
              <a:rPr lang="es-CO" dirty="0" smtClean="0"/>
              <a:t>Gestión de activos: registro referente a los equipos y propiedades de la organización, incluyendo detalles, información sobre garantías, contrato de servicio, partes de repuesto y cualquier otro parámetro que pueda ser de ayuda para la gestión. Además también pueden generar parámetros como los índices de estado de las infraestructuras.</a:t>
            </a:r>
            <a:endParaRPr lang="es-CO" dirty="0"/>
          </a:p>
        </p:txBody>
      </p:sp>
    </p:spTree>
    <p:extLst>
      <p:ext uri="{BB962C8B-B14F-4D97-AF65-F5344CB8AC3E}">
        <p14:creationId xmlns:p14="http://schemas.microsoft.com/office/powerpoint/2010/main" val="3581046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85000" lnSpcReduction="10000"/>
          </a:bodyPr>
          <a:lstStyle/>
          <a:p>
            <a:r>
              <a:rPr lang="es-CO" b="1" dirty="0"/>
              <a:t>Recursos Humanos:</a:t>
            </a:r>
            <a:r>
              <a:rPr lang="es-CO" dirty="0"/>
              <a:t> Establece el control y gestión de los Recursos Humanos del Área o servicio de Mantenimiento. Pueden ser establecidos como Competencias Laborales Necesarias vs. Existentes.</a:t>
            </a:r>
          </a:p>
          <a:p>
            <a:r>
              <a:rPr lang="es-CO" b="1" dirty="0"/>
              <a:t>Control de Inventarios:</a:t>
            </a:r>
            <a:r>
              <a:rPr lang="es-CO" dirty="0"/>
              <a:t> gestión de partes de repuesto, herramientas y otros materiales incluyendo la reserva de materiales para trabajos determinados, registro del almacenaje de los materiales, previsión de adquisición de nuevos materiales, etc.</a:t>
            </a:r>
          </a:p>
          <a:p>
            <a:r>
              <a:rPr lang="es-CO" b="1" dirty="0"/>
              <a:t>Seguridad:</a:t>
            </a:r>
            <a:r>
              <a:rPr lang="es-CO" dirty="0"/>
              <a:t> gestión de los permisos y documentación necesaria para cumplir la normativa de seguridad. Estas especificaciones pueden incluir accesos restringidos, riesgo eléctrico o aislamiento de productos y materiales o información sobre riesgos, entre otros.</a:t>
            </a:r>
          </a:p>
          <a:p>
            <a:endParaRPr lang="es-CO" dirty="0"/>
          </a:p>
        </p:txBody>
      </p:sp>
    </p:spTree>
    <p:extLst>
      <p:ext uri="{BB962C8B-B14F-4D97-AF65-F5344CB8AC3E}">
        <p14:creationId xmlns:p14="http://schemas.microsoft.com/office/powerpoint/2010/main" val="829452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Funciones</a:t>
            </a:r>
            <a:endParaRPr lang="es-CO" dirty="0"/>
          </a:p>
        </p:txBody>
      </p:sp>
      <p:sp>
        <p:nvSpPr>
          <p:cNvPr id="3" name="2 Marcador de contenido"/>
          <p:cNvSpPr>
            <a:spLocks noGrp="1"/>
          </p:cNvSpPr>
          <p:nvPr>
            <p:ph idx="1"/>
          </p:nvPr>
        </p:nvSpPr>
        <p:spPr>
          <a:xfrm>
            <a:off x="457200" y="1600200"/>
            <a:ext cx="8229600" cy="4781128"/>
          </a:xfrm>
        </p:spPr>
        <p:txBody>
          <a:bodyPr>
            <a:normAutofit fontScale="92500" lnSpcReduction="20000"/>
          </a:bodyPr>
          <a:lstStyle/>
          <a:p>
            <a:r>
              <a:rPr lang="es-CO" dirty="0"/>
              <a:t>La entrada, salvaguarda y gestión de toda la información relacionada con el mantenimiento de forma que pueda ser accesible en cualquier momento de uno u otro modo.</a:t>
            </a:r>
          </a:p>
          <a:p>
            <a:r>
              <a:rPr lang="es-CO" dirty="0"/>
              <a:t>Permitir la planificación y control del mantenimiento, incluyendo las herramientas necesarias para realizar esta labor de forma sencilla.</a:t>
            </a:r>
          </a:p>
          <a:p>
            <a:r>
              <a:rPr lang="es-CO" dirty="0"/>
              <a:t>Suministro de información procesada y tabulada de forma que pueda emplearse en la evaluación de resultados y servir de base para la correcta toma de decisiones.</a:t>
            </a:r>
          </a:p>
          <a:p>
            <a:endParaRPr lang="es-CO" dirty="0"/>
          </a:p>
        </p:txBody>
      </p:sp>
    </p:spTree>
    <p:extLst>
      <p:ext uri="{BB962C8B-B14F-4D97-AF65-F5344CB8AC3E}">
        <p14:creationId xmlns:p14="http://schemas.microsoft.com/office/powerpoint/2010/main" val="2889315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lnSpcReduction="20000"/>
          </a:bodyPr>
          <a:lstStyle/>
          <a:p>
            <a:r>
              <a:rPr lang="es-CO" dirty="0"/>
              <a:t>Las distintas aplicaciones comerciales inciden más o menos profundamente en cada uno de estos puntos, originando productos adecuados para todas las necesidades. Aunque conceptualmente un software de gestión del mantenimiento es un producto genérico, aplicable a cualquier tipo de organización, existen desarrollos específicos dirigidos a algunos sectores industriales.</a:t>
            </a:r>
          </a:p>
          <a:p>
            <a:r>
              <a:rPr lang="es-CO" dirty="0"/>
              <a:t>Estas herramientas también deben ser adecuadas independientemente de la metodología o filosofía empleada para la gestión del mantenimiento, si bien algunos productos ofrecen módulos especiales en este sentido para facilitar su implantación.</a:t>
            </a:r>
          </a:p>
          <a:p>
            <a:endParaRPr lang="es-CO" dirty="0"/>
          </a:p>
        </p:txBody>
      </p:sp>
    </p:spTree>
    <p:extLst>
      <p:ext uri="{BB962C8B-B14F-4D97-AF65-F5344CB8AC3E}">
        <p14:creationId xmlns:p14="http://schemas.microsoft.com/office/powerpoint/2010/main" val="2336771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Beneficios</a:t>
            </a:r>
            <a:endParaRPr lang="es-CO" dirty="0"/>
          </a:p>
        </p:txBody>
      </p:sp>
      <p:sp>
        <p:nvSpPr>
          <p:cNvPr id="3" name="2 Marcador de contenido"/>
          <p:cNvSpPr>
            <a:spLocks noGrp="1"/>
          </p:cNvSpPr>
          <p:nvPr>
            <p:ph idx="1"/>
          </p:nvPr>
        </p:nvSpPr>
        <p:spPr>
          <a:xfrm>
            <a:off x="457200" y="1600200"/>
            <a:ext cx="8229600" cy="4781128"/>
          </a:xfrm>
        </p:spPr>
        <p:txBody>
          <a:bodyPr>
            <a:normAutofit fontScale="77500" lnSpcReduction="20000"/>
          </a:bodyPr>
          <a:lstStyle/>
          <a:p>
            <a:r>
              <a:rPr lang="es-CO" dirty="0"/>
              <a:t>Optimización de los recursos</a:t>
            </a:r>
          </a:p>
          <a:p>
            <a:r>
              <a:rPr lang="es-CO" dirty="0" smtClean="0">
                <a:effectLst/>
              </a:rPr>
              <a:t>Laborales: Mejora de la planificación, seguimiento y aplicación.</a:t>
            </a:r>
          </a:p>
          <a:p>
            <a:r>
              <a:rPr lang="es-CO" dirty="0" smtClean="0">
                <a:effectLst/>
              </a:rPr>
              <a:t>Materiales: Mayor disponibilidad, disminución de existencias, fácil localización.</a:t>
            </a:r>
          </a:p>
          <a:p>
            <a:r>
              <a:rPr lang="es-CO" dirty="0"/>
              <a:t>Mejoras en la calidad y productividad de la organización.</a:t>
            </a:r>
          </a:p>
          <a:p>
            <a:r>
              <a:rPr lang="es-CO" dirty="0"/>
              <a:t>Disminución de los tiempos de paro en elementos productivos. Mayor fiabilidad y disponibilidad.</a:t>
            </a:r>
          </a:p>
          <a:p>
            <a:r>
              <a:rPr lang="es-CO" dirty="0"/>
              <a:t>Información actualizada, inmediata de todos los componentes del proceso.</a:t>
            </a:r>
          </a:p>
          <a:p>
            <a:r>
              <a:rPr lang="es-CO" dirty="0"/>
              <a:t>Mejora de los procesos de actuación establecidos.</a:t>
            </a:r>
          </a:p>
          <a:p>
            <a:r>
              <a:rPr lang="es-CO" dirty="0"/>
              <a:t>Posibilidad de realizar estudios y anticipar cargas de trabajo o consumo de piezas</a:t>
            </a:r>
            <a:r>
              <a:rPr lang="es-CO" dirty="0" smtClean="0"/>
              <a:t>.</a:t>
            </a:r>
            <a:endParaRPr lang="es-CO" dirty="0"/>
          </a:p>
        </p:txBody>
      </p:sp>
    </p:spTree>
    <p:extLst>
      <p:ext uri="{BB962C8B-B14F-4D97-AF65-F5344CB8AC3E}">
        <p14:creationId xmlns:p14="http://schemas.microsoft.com/office/powerpoint/2010/main" val="359119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lnSpcReduction="10000"/>
          </a:bodyPr>
          <a:lstStyle/>
          <a:p>
            <a:r>
              <a:rPr lang="es-CO" dirty="0"/>
              <a:t>Conocimiento inmediato de los gastos originados por cualquiera de los elementos controlados.</a:t>
            </a:r>
          </a:p>
          <a:p>
            <a:r>
              <a:rPr lang="es-CO" dirty="0"/>
              <a:t>Ajuste de los planes de mantenimiento a las características reales.</a:t>
            </a:r>
          </a:p>
          <a:p>
            <a:r>
              <a:rPr lang="es-CO" dirty="0"/>
              <a:t>Permitir la participación en un </a:t>
            </a:r>
            <a:r>
              <a:rPr lang="es-CO" dirty="0">
                <a:hlinkClick r:id="rId2" tooltip="TPM"/>
              </a:rPr>
              <a:t>TPM</a:t>
            </a:r>
            <a:endParaRPr lang="es-CO" dirty="0"/>
          </a:p>
          <a:p>
            <a:r>
              <a:rPr lang="es-CO" dirty="0">
                <a:hlinkClick r:id="rId3" tooltip="Trazabilidad"/>
              </a:rPr>
              <a:t>Trazabilidad</a:t>
            </a:r>
            <a:r>
              <a:rPr lang="es-CO" dirty="0"/>
              <a:t> del equipamiento.</a:t>
            </a:r>
          </a:p>
          <a:p>
            <a:r>
              <a:rPr lang="es-CO" dirty="0"/>
              <a:t>Posibilidad de implementar cualquiera de las metodologías de mantenimiento existentes.</a:t>
            </a:r>
          </a:p>
          <a:p>
            <a:r>
              <a:rPr lang="es-CO" dirty="0"/>
              <a:t>Mejor control de actividades subcontratadas.</a:t>
            </a:r>
          </a:p>
          <a:p>
            <a:r>
              <a:rPr lang="es-CO" dirty="0"/>
              <a:t>En general el control de cualquiera de los procesos implicados en el mantenimiento.</a:t>
            </a:r>
          </a:p>
          <a:p>
            <a:endParaRPr lang="es-CO" dirty="0"/>
          </a:p>
        </p:txBody>
      </p:sp>
    </p:spTree>
    <p:extLst>
      <p:ext uri="{BB962C8B-B14F-4D97-AF65-F5344CB8AC3E}">
        <p14:creationId xmlns:p14="http://schemas.microsoft.com/office/powerpoint/2010/main" val="4272118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2038</TotalTime>
  <Words>1039</Words>
  <Application>Microsoft Office PowerPoint</Application>
  <PresentationFormat>Presentación en pantalla (4:3)</PresentationFormat>
  <Paragraphs>75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GESTION DE MANTENIMIENTO ASISTIDO POR COMPUTADOR</vt:lpstr>
      <vt:lpstr>DEFINICIÓN</vt:lpstr>
      <vt:lpstr>Presentación de PowerPoint</vt:lpstr>
      <vt:lpstr>Módulos Un paquete estándar incluye algunos o todos de los siguientes módulos:</vt:lpstr>
      <vt:lpstr>Presentación de PowerPoint</vt:lpstr>
      <vt:lpstr>Funciones</vt:lpstr>
      <vt:lpstr>Presentación de PowerPoint</vt:lpstr>
      <vt:lpstr>Beneficios</vt:lpstr>
      <vt:lpstr>Presentación de PowerPoint</vt:lpstr>
      <vt:lpstr>eMaint X3</vt:lpstr>
      <vt:lpstr>Características Principales - Administración sobre Mantenimiento de Activos </vt:lpstr>
      <vt:lpstr>Funciones de información y control de Equipos</vt:lpstr>
      <vt:lpstr>Maintenance Pro</vt:lpstr>
      <vt:lpstr>Seguimiento de equipo</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 MANTENIMIENTO ASISTIDO POR COMPUTADOR</dc:title>
  <dc:creator>MALEC</dc:creator>
  <cp:lastModifiedBy>MALEC</cp:lastModifiedBy>
  <cp:revision>5</cp:revision>
  <dcterms:created xsi:type="dcterms:W3CDTF">2014-11-04T15:02:29Z</dcterms:created>
  <dcterms:modified xsi:type="dcterms:W3CDTF">2014-11-06T01:01:25Z</dcterms:modified>
</cp:coreProperties>
</file>